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Noto Sans Bold" charset="1" panose="020B0802040504020204"/>
      <p:regular r:id="rId20"/>
    </p:embeddedFont>
    <p:embeddedFont>
      <p:font typeface="Noto Sans" charset="1" panose="020B0502040504020204"/>
      <p:regular r:id="rId22"/>
    </p:embeddedFont>
    <p:embeddedFont>
      <p:font typeface="Arial Bold" charset="1" panose="020B0704020202020204"/>
      <p:regular r:id="rId25"/>
    </p:embeddedFont>
    <p:embeddedFont>
      <p:font typeface="DM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7.jpe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13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17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24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0" y="-39472"/>
            <a:ext cx="18398719" cy="10365953"/>
            <a:chOff x="0" y="0"/>
            <a:chExt cx="24531625" cy="13821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31574" cy="13821283"/>
            </a:xfrm>
            <a:custGeom>
              <a:avLst/>
              <a:gdLst/>
              <a:ahLst/>
              <a:cxnLst/>
              <a:rect r="r" b="b" t="t" l="l"/>
              <a:pathLst>
                <a:path h="13821283" w="24531574">
                  <a:moveTo>
                    <a:pt x="0" y="0"/>
                  </a:moveTo>
                  <a:lnTo>
                    <a:pt x="24531574" y="0"/>
                  </a:lnTo>
                  <a:lnTo>
                    <a:pt x="24531574" y="13821283"/>
                  </a:lnTo>
                  <a:lnTo>
                    <a:pt x="0" y="1382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6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6270" y="1292106"/>
            <a:ext cx="6306503" cy="3543652"/>
            <a:chOff x="0" y="0"/>
            <a:chExt cx="8408670" cy="47248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08670" cy="4724908"/>
            </a:xfrm>
            <a:custGeom>
              <a:avLst/>
              <a:gdLst/>
              <a:ahLst/>
              <a:cxnLst/>
              <a:rect r="r" b="b" t="t" l="l"/>
              <a:pathLst>
                <a:path h="4724908" w="8408670">
                  <a:moveTo>
                    <a:pt x="0" y="0"/>
                  </a:moveTo>
                  <a:lnTo>
                    <a:pt x="8408670" y="0"/>
                  </a:lnTo>
                  <a:lnTo>
                    <a:pt x="8408670" y="4724908"/>
                  </a:lnTo>
                  <a:lnTo>
                    <a:pt x="0" y="4724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10773840">
            <a:off x="1760591" y="6495155"/>
            <a:ext cx="1456212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71272" y="6808554"/>
            <a:ext cx="14451233" cy="135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9"/>
              </a:lnSpc>
            </a:pPr>
            <a:r>
              <a:rPr lang="en-US" b="true" sz="58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INDIA AI IMPACT BUILDATHON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29860">
            <a:off x="-186299" y="3313462"/>
            <a:ext cx="6744500" cy="8111947"/>
            <a:chOff x="0" y="0"/>
            <a:chExt cx="8992667" cy="10815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92616" cy="10815955"/>
            </a:xfrm>
            <a:custGeom>
              <a:avLst/>
              <a:gdLst/>
              <a:ahLst/>
              <a:cxnLst/>
              <a:rect r="r" b="b" t="t" l="l"/>
              <a:pathLst>
                <a:path h="10815955" w="8992616">
                  <a:moveTo>
                    <a:pt x="0" y="0"/>
                  </a:moveTo>
                  <a:lnTo>
                    <a:pt x="8992616" y="0"/>
                  </a:lnTo>
                  <a:lnTo>
                    <a:pt x="8992616" y="10815955"/>
                  </a:lnTo>
                  <a:lnTo>
                    <a:pt x="0" y="108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-14698" t="-53107" r="-113358" b="-2906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3046980">
            <a:off x="6839845" y="-3874503"/>
            <a:ext cx="6883222" cy="9331909"/>
            <a:chOff x="0" y="0"/>
            <a:chExt cx="9177630" cy="1244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948972" y="5509670"/>
            <a:ext cx="10390057" cy="1002683"/>
            <a:chOff x="0" y="0"/>
            <a:chExt cx="11484315" cy="1108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84352" cy="1108296"/>
            </a:xfrm>
            <a:custGeom>
              <a:avLst/>
              <a:gdLst/>
              <a:ahLst/>
              <a:cxnLst/>
              <a:rect r="r" b="b" t="t" l="l"/>
              <a:pathLst>
                <a:path h="1108296" w="11484352">
                  <a:moveTo>
                    <a:pt x="0" y="0"/>
                  </a:moveTo>
                  <a:lnTo>
                    <a:pt x="11484352" y="0"/>
                  </a:lnTo>
                  <a:lnTo>
                    <a:pt x="11484352" y="1108296"/>
                  </a:lnTo>
                  <a:lnTo>
                    <a:pt x="0" y="1108296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0"/>
              <a:ext cx="11484315" cy="148928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9645"/>
                </a:lnSpc>
              </a:pPr>
              <a:r>
                <a:rPr lang="en-US" b="true" sz="4699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“ NIRIKSHA 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695" t="0" r="-4059052" b="-91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37912" t="0" r="-198042" b="-298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955708" y="74308"/>
            <a:ext cx="8376585" cy="4952523"/>
            <a:chOff x="0" y="0"/>
            <a:chExt cx="11514356" cy="68076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14307" cy="6807668"/>
            </a:xfrm>
            <a:custGeom>
              <a:avLst/>
              <a:gdLst/>
              <a:ahLst/>
              <a:cxnLst/>
              <a:rect r="r" b="b" t="t" l="l"/>
              <a:pathLst>
                <a:path h="6807668" w="11514307">
                  <a:moveTo>
                    <a:pt x="0" y="0"/>
                  </a:moveTo>
                  <a:lnTo>
                    <a:pt x="11514307" y="0"/>
                  </a:lnTo>
                  <a:lnTo>
                    <a:pt x="11514307" y="6807668"/>
                  </a:lnTo>
                  <a:lnTo>
                    <a:pt x="0" y="680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09" t="0" r="-261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948972" y="6275908"/>
            <a:ext cx="10390057" cy="719086"/>
            <a:chOff x="0" y="0"/>
            <a:chExt cx="11484315" cy="794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84352" cy="794832"/>
            </a:xfrm>
            <a:custGeom>
              <a:avLst/>
              <a:gdLst/>
              <a:ahLst/>
              <a:cxnLst/>
              <a:rect r="r" b="b" t="t" l="l"/>
              <a:pathLst>
                <a:path h="794832" w="11484352">
                  <a:moveTo>
                    <a:pt x="0" y="0"/>
                  </a:moveTo>
                  <a:lnTo>
                    <a:pt x="11484352" y="0"/>
                  </a:lnTo>
                  <a:lnTo>
                    <a:pt x="11484352" y="794832"/>
                  </a:lnTo>
                  <a:lnTo>
                    <a:pt x="0" y="794832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38125"/>
              <a:ext cx="11484315" cy="1032944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156"/>
                </a:lnSpc>
              </a:pPr>
              <a:r>
                <a:rPr lang="en-US" b="true" sz="30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</a:t>
              </a:r>
              <a:r>
                <a:rPr lang="en-US" b="true" sz="30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gentic Honeypot for Scam Intelligence Extraction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899395" y="0"/>
            <a:ext cx="2388605" cy="2255249"/>
          </a:xfrm>
          <a:custGeom>
            <a:avLst/>
            <a:gdLst/>
            <a:ahLst/>
            <a:cxnLst/>
            <a:rect r="r" b="b" t="t" l="l"/>
            <a:pathLst>
              <a:path h="2255249" w="2388605">
                <a:moveTo>
                  <a:pt x="0" y="0"/>
                </a:moveTo>
                <a:lnTo>
                  <a:pt x="2388605" y="0"/>
                </a:lnTo>
                <a:lnTo>
                  <a:pt x="2388605" y="2255249"/>
                </a:lnTo>
                <a:lnTo>
                  <a:pt x="0" y="225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484" t="-12756" r="-31812" b="-8631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243986" y="7732505"/>
            <a:ext cx="5800028" cy="1457398"/>
            <a:chOff x="0" y="0"/>
            <a:chExt cx="7733371" cy="194319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47675"/>
              <a:ext cx="7733371" cy="1547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20"/>
                </a:lnSpc>
              </a:pPr>
              <a:r>
                <a:rPr lang="en-US" b="true" sz="5468">
                  <a:solidFill>
                    <a:srgbClr val="3E358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Team Brats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69215"/>
              <a:ext cx="7733371" cy="1173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27"/>
                </a:lnSpc>
              </a:pPr>
              <a:r>
                <a:rPr lang="en-US" b="true" sz="4155">
                  <a:solidFill>
                    <a:srgbClr val="3E358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Bengaluru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29860">
            <a:off x="-263700" y="2288496"/>
            <a:ext cx="6744500" cy="8111947"/>
            <a:chOff x="0" y="0"/>
            <a:chExt cx="8992667" cy="10815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92616" cy="10815955"/>
            </a:xfrm>
            <a:custGeom>
              <a:avLst/>
              <a:gdLst/>
              <a:ahLst/>
              <a:cxnLst/>
              <a:rect r="r" b="b" t="t" l="l"/>
              <a:pathLst>
                <a:path h="10815955" w="8992616">
                  <a:moveTo>
                    <a:pt x="0" y="0"/>
                  </a:moveTo>
                  <a:lnTo>
                    <a:pt x="8992616" y="0"/>
                  </a:lnTo>
                  <a:lnTo>
                    <a:pt x="8992616" y="10815955"/>
                  </a:lnTo>
                  <a:lnTo>
                    <a:pt x="0" y="108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999"/>
              </a:blip>
              <a:stretch>
                <a:fillRect l="-14698" t="-53107" r="-113358" b="-2906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028706" y="2692829"/>
            <a:ext cx="15262648" cy="1918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526088" y="2831071"/>
            <a:ext cx="5733212" cy="5766186"/>
            <a:chOff x="0" y="0"/>
            <a:chExt cx="7644282" cy="7688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44257" cy="7688298"/>
            </a:xfrm>
            <a:custGeom>
              <a:avLst/>
              <a:gdLst/>
              <a:ahLst/>
              <a:cxnLst/>
              <a:rect r="r" b="b" t="t" l="l"/>
              <a:pathLst>
                <a:path h="7688298" w="7644257">
                  <a:moveTo>
                    <a:pt x="190500" y="0"/>
                  </a:moveTo>
                  <a:lnTo>
                    <a:pt x="7453757" y="0"/>
                  </a:lnTo>
                  <a:cubicBezTo>
                    <a:pt x="7558967" y="0"/>
                    <a:pt x="7644257" y="85290"/>
                    <a:pt x="7644257" y="190500"/>
                  </a:cubicBezTo>
                  <a:lnTo>
                    <a:pt x="7644257" y="7497798"/>
                  </a:lnTo>
                  <a:cubicBezTo>
                    <a:pt x="7644257" y="7548322"/>
                    <a:pt x="7624187" y="7596777"/>
                    <a:pt x="7588461" y="7632502"/>
                  </a:cubicBezTo>
                  <a:cubicBezTo>
                    <a:pt x="7552735" y="7668228"/>
                    <a:pt x="7504281" y="7688298"/>
                    <a:pt x="7453757" y="7688298"/>
                  </a:cubicBezTo>
                  <a:lnTo>
                    <a:pt x="190500" y="7688298"/>
                  </a:lnTo>
                  <a:cubicBezTo>
                    <a:pt x="85290" y="7688298"/>
                    <a:pt x="0" y="7603009"/>
                    <a:pt x="0" y="7497798"/>
                  </a:cubicBezTo>
                  <a:lnTo>
                    <a:pt x="0" y="190500"/>
                  </a:ln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blipFill>
              <a:blip r:embed="rId4"/>
              <a:stretch>
                <a:fillRect l="-4723" t="0" r="-4723" b="-88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503176" y="254146"/>
            <a:ext cx="2819400" cy="1584236"/>
            <a:chOff x="0" y="0"/>
            <a:chExt cx="3759200" cy="21123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59200" cy="2112264"/>
            </a:xfrm>
            <a:custGeom>
              <a:avLst/>
              <a:gdLst/>
              <a:ahLst/>
              <a:cxnLst/>
              <a:rect r="r" b="b" t="t" l="l"/>
              <a:pathLst>
                <a:path h="2112264" w="3759200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8695" t="0" r="-4059052" b="-91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37912" t="0" r="-198042" b="-298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91004" y="1831045"/>
            <a:ext cx="15400350" cy="10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The Problem: We Defend Reactively!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6" y="4144937"/>
            <a:ext cx="9116340" cy="373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553" indent="-321777" lvl="1">
              <a:lnSpc>
                <a:spcPts val="5007"/>
              </a:lnSpc>
              <a:buFont typeface="Arial"/>
              <a:buChar char="•"/>
            </a:pPr>
            <a:r>
              <a:rPr lang="en-US" sz="2980">
                <a:solidFill>
                  <a:srgbClr val="3E3582"/>
                </a:solidFill>
                <a:latin typeface="Noto Sans"/>
                <a:ea typeface="Noto Sans"/>
                <a:cs typeface="Noto Sans"/>
                <a:sym typeface="Noto Sans"/>
              </a:rPr>
              <a:t>Scams are det</a:t>
            </a:r>
            <a:r>
              <a:rPr lang="en-US" sz="2980">
                <a:solidFill>
                  <a:srgbClr val="3E3582"/>
                </a:solidFill>
                <a:latin typeface="Noto Sans"/>
                <a:ea typeface="Noto Sans"/>
                <a:cs typeface="Noto Sans"/>
                <a:sym typeface="Noto Sans"/>
              </a:rPr>
              <a:t>ected and blocked but the scammer disappears.</a:t>
            </a:r>
          </a:p>
          <a:p>
            <a:pPr algn="l" marL="643553" indent="-321777" lvl="1">
              <a:lnSpc>
                <a:spcPts val="5007"/>
              </a:lnSpc>
              <a:buFont typeface="Arial"/>
              <a:buChar char="•"/>
            </a:pPr>
            <a:r>
              <a:rPr lang="en-US" sz="2980">
                <a:solidFill>
                  <a:srgbClr val="3E3582"/>
                </a:solidFill>
                <a:latin typeface="Noto Sans"/>
                <a:ea typeface="Noto Sans"/>
                <a:cs typeface="Noto Sans"/>
                <a:sym typeface="Noto Sans"/>
              </a:rPr>
              <a:t>N</a:t>
            </a:r>
            <a:r>
              <a:rPr lang="en-US" sz="2980">
                <a:solidFill>
                  <a:srgbClr val="3E3582"/>
                </a:solidFill>
                <a:latin typeface="Noto Sans"/>
                <a:ea typeface="Noto Sans"/>
                <a:cs typeface="Noto Sans"/>
                <a:sym typeface="Noto Sans"/>
              </a:rPr>
              <a:t>o bank accounts logged. No UPI IDs traced. No phishing domains captured.</a:t>
            </a:r>
          </a:p>
          <a:p>
            <a:pPr algn="l" marL="643553" indent="-321777" lvl="1">
              <a:lnSpc>
                <a:spcPts val="5008"/>
              </a:lnSpc>
              <a:buFont typeface="Arial"/>
              <a:buChar char="•"/>
            </a:pPr>
            <a:r>
              <a:rPr lang="en-US" sz="2980">
                <a:solidFill>
                  <a:srgbClr val="3E3582"/>
                </a:solidFill>
                <a:latin typeface="Noto Sans"/>
                <a:ea typeface="Noto Sans"/>
                <a:cs typeface="Noto Sans"/>
                <a:sym typeface="Noto Sans"/>
              </a:rPr>
              <a:t>The same scammer targets the next victim within minutes.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228461"/>
            <a:ext cx="9116340" cy="55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b="true" sz="2814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₹11,333 Cr</a:t>
            </a:r>
            <a:r>
              <a:rPr lang="en-US" b="true" sz="2814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ore Lost to Cybercrime in India (FY 2024)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0526" y="8222000"/>
            <a:ext cx="5576710" cy="121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b="true" sz="2980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</a:t>
            </a:r>
            <a:r>
              <a:rPr lang="en-US" b="true" sz="2980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locking stops a message.</a:t>
            </a:r>
          </a:p>
          <a:p>
            <a:pPr algn="ctr">
              <a:lnSpc>
                <a:spcPts val="5007"/>
              </a:lnSpc>
            </a:pPr>
            <a:r>
              <a:rPr lang="en-US" b="true" sz="2980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It doesn’t stop the scammer.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29860">
            <a:off x="104632" y="2261875"/>
            <a:ext cx="6883222" cy="9331909"/>
            <a:chOff x="0" y="0"/>
            <a:chExt cx="9177630" cy="12442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1409" y="5143500"/>
            <a:ext cx="2946559" cy="2777252"/>
            <a:chOff x="0" y="0"/>
            <a:chExt cx="3928745" cy="3703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8745" cy="3702939"/>
            </a:xfrm>
            <a:custGeom>
              <a:avLst/>
              <a:gdLst/>
              <a:ahLst/>
              <a:cxnLst/>
              <a:rect r="r" b="b" t="t" l="l"/>
              <a:pathLst>
                <a:path h="3702939" w="3928745">
                  <a:moveTo>
                    <a:pt x="165100" y="0"/>
                  </a:moveTo>
                  <a:lnTo>
                    <a:pt x="3763645" y="0"/>
                  </a:lnTo>
                  <a:cubicBezTo>
                    <a:pt x="3807460" y="0"/>
                    <a:pt x="3849370" y="17399"/>
                    <a:pt x="3880358" y="48387"/>
                  </a:cubicBezTo>
                  <a:cubicBezTo>
                    <a:pt x="3911346" y="79375"/>
                    <a:pt x="3928745" y="121285"/>
                    <a:pt x="3928745" y="165100"/>
                  </a:cubicBezTo>
                  <a:lnTo>
                    <a:pt x="3928745" y="3537839"/>
                  </a:lnTo>
                  <a:cubicBezTo>
                    <a:pt x="3928745" y="3581654"/>
                    <a:pt x="3911346" y="3623564"/>
                    <a:pt x="3880358" y="3654552"/>
                  </a:cubicBezTo>
                  <a:cubicBezTo>
                    <a:pt x="3849370" y="3685540"/>
                    <a:pt x="3807460" y="3702939"/>
                    <a:pt x="3763645" y="3702939"/>
                  </a:cubicBezTo>
                  <a:lnTo>
                    <a:pt x="165100" y="3702939"/>
                  </a:lnTo>
                  <a:cubicBezTo>
                    <a:pt x="121285" y="3702939"/>
                    <a:pt x="79375" y="3685540"/>
                    <a:pt x="48387" y="3654552"/>
                  </a:cubicBezTo>
                  <a:cubicBezTo>
                    <a:pt x="17399" y="3623564"/>
                    <a:pt x="0" y="3581654"/>
                    <a:pt x="0" y="3537839"/>
                  </a:cubicBezTo>
                  <a:lnTo>
                    <a:pt x="0" y="165100"/>
                  </a:lnTo>
                  <a:cubicBezTo>
                    <a:pt x="0" y="121285"/>
                    <a:pt x="17399" y="79375"/>
                    <a:pt x="48387" y="48387"/>
                  </a:cubicBezTo>
                  <a:cubicBezTo>
                    <a:pt x="79375" y="17399"/>
                    <a:pt x="121285" y="0"/>
                    <a:pt x="165100" y="0"/>
                  </a:cubicBezTo>
                  <a:close/>
                </a:path>
              </a:pathLst>
            </a:custGeom>
            <a:blipFill>
              <a:blip r:embed="rId5"/>
              <a:stretch>
                <a:fillRect l="-36470" t="0" r="-3647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00789" y="4732606"/>
            <a:ext cx="2946197" cy="3172577"/>
            <a:chOff x="0" y="0"/>
            <a:chExt cx="3928262" cy="42301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8266" cy="4230101"/>
            </a:xfrm>
            <a:custGeom>
              <a:avLst/>
              <a:gdLst/>
              <a:ahLst/>
              <a:cxnLst/>
              <a:rect r="r" b="b" t="t" l="l"/>
              <a:pathLst>
                <a:path h="4230101" w="3928266">
                  <a:moveTo>
                    <a:pt x="0" y="0"/>
                  </a:moveTo>
                  <a:lnTo>
                    <a:pt x="3928266" y="0"/>
                  </a:lnTo>
                  <a:lnTo>
                    <a:pt x="3928266" y="4230101"/>
                  </a:lnTo>
                  <a:lnTo>
                    <a:pt x="0" y="423010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l="-78445" t="0" r="-78445" b="7032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52400"/>
              <a:ext cx="3928262" cy="43825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4496" y="1621036"/>
            <a:ext cx="10792539" cy="10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495250" y="4756383"/>
            <a:ext cx="3357275" cy="3164369"/>
            <a:chOff x="0" y="0"/>
            <a:chExt cx="3928745" cy="3703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8745" cy="3702939"/>
            </a:xfrm>
            <a:custGeom>
              <a:avLst/>
              <a:gdLst/>
              <a:ahLst/>
              <a:cxnLst/>
              <a:rect r="r" b="b" t="t" l="l"/>
              <a:pathLst>
                <a:path h="3702939" w="3928745">
                  <a:moveTo>
                    <a:pt x="165100" y="0"/>
                  </a:moveTo>
                  <a:lnTo>
                    <a:pt x="3763645" y="0"/>
                  </a:lnTo>
                  <a:cubicBezTo>
                    <a:pt x="3807460" y="0"/>
                    <a:pt x="3849370" y="17399"/>
                    <a:pt x="3880358" y="48387"/>
                  </a:cubicBezTo>
                  <a:cubicBezTo>
                    <a:pt x="3911346" y="79375"/>
                    <a:pt x="3928745" y="121285"/>
                    <a:pt x="3928745" y="165100"/>
                  </a:cubicBezTo>
                  <a:lnTo>
                    <a:pt x="3928745" y="3537839"/>
                  </a:lnTo>
                  <a:cubicBezTo>
                    <a:pt x="3928745" y="3581654"/>
                    <a:pt x="3911346" y="3623564"/>
                    <a:pt x="3880358" y="3654552"/>
                  </a:cubicBezTo>
                  <a:cubicBezTo>
                    <a:pt x="3849370" y="3685540"/>
                    <a:pt x="3807460" y="3702939"/>
                    <a:pt x="3763645" y="3702939"/>
                  </a:cubicBezTo>
                  <a:lnTo>
                    <a:pt x="165100" y="3702939"/>
                  </a:lnTo>
                  <a:cubicBezTo>
                    <a:pt x="121285" y="3702939"/>
                    <a:pt x="79375" y="3685540"/>
                    <a:pt x="48387" y="3654552"/>
                  </a:cubicBezTo>
                  <a:cubicBezTo>
                    <a:pt x="17399" y="3623564"/>
                    <a:pt x="0" y="3581654"/>
                    <a:pt x="0" y="3537839"/>
                  </a:cubicBezTo>
                  <a:lnTo>
                    <a:pt x="0" y="165100"/>
                  </a:lnTo>
                  <a:cubicBezTo>
                    <a:pt x="0" y="121285"/>
                    <a:pt x="17399" y="79375"/>
                    <a:pt x="48387" y="48387"/>
                  </a:cubicBezTo>
                  <a:cubicBezTo>
                    <a:pt x="79375" y="17399"/>
                    <a:pt x="121285" y="0"/>
                    <a:pt x="165100" y="0"/>
                  </a:cubicBezTo>
                  <a:close/>
                </a:path>
              </a:pathLst>
            </a:custGeom>
            <a:blipFill>
              <a:blip r:embed="rId7"/>
              <a:stretch>
                <a:fillRect l="-36470" t="0" r="-3647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010637" y="5127931"/>
            <a:ext cx="2946559" cy="2777252"/>
            <a:chOff x="0" y="0"/>
            <a:chExt cx="3928745" cy="3703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28745" cy="3702939"/>
            </a:xfrm>
            <a:custGeom>
              <a:avLst/>
              <a:gdLst/>
              <a:ahLst/>
              <a:cxnLst/>
              <a:rect r="r" b="b" t="t" l="l"/>
              <a:pathLst>
                <a:path h="3702939" w="3928745">
                  <a:moveTo>
                    <a:pt x="165100" y="0"/>
                  </a:moveTo>
                  <a:lnTo>
                    <a:pt x="3763645" y="0"/>
                  </a:lnTo>
                  <a:cubicBezTo>
                    <a:pt x="3807460" y="0"/>
                    <a:pt x="3849370" y="17399"/>
                    <a:pt x="3880358" y="48387"/>
                  </a:cubicBezTo>
                  <a:cubicBezTo>
                    <a:pt x="3911346" y="79375"/>
                    <a:pt x="3928745" y="121285"/>
                    <a:pt x="3928745" y="165100"/>
                  </a:cubicBezTo>
                  <a:lnTo>
                    <a:pt x="3928745" y="3537839"/>
                  </a:lnTo>
                  <a:cubicBezTo>
                    <a:pt x="3928745" y="3581654"/>
                    <a:pt x="3911346" y="3623564"/>
                    <a:pt x="3880358" y="3654552"/>
                  </a:cubicBezTo>
                  <a:cubicBezTo>
                    <a:pt x="3849370" y="3685540"/>
                    <a:pt x="3807460" y="3702939"/>
                    <a:pt x="3763645" y="3702939"/>
                  </a:cubicBezTo>
                  <a:lnTo>
                    <a:pt x="165100" y="3702939"/>
                  </a:lnTo>
                  <a:cubicBezTo>
                    <a:pt x="121285" y="3702939"/>
                    <a:pt x="79375" y="3685540"/>
                    <a:pt x="48387" y="3654552"/>
                  </a:cubicBezTo>
                  <a:cubicBezTo>
                    <a:pt x="17399" y="3623564"/>
                    <a:pt x="0" y="3581654"/>
                    <a:pt x="0" y="3537839"/>
                  </a:cubicBezTo>
                  <a:lnTo>
                    <a:pt x="0" y="165100"/>
                  </a:lnTo>
                  <a:cubicBezTo>
                    <a:pt x="0" y="121285"/>
                    <a:pt x="17399" y="79375"/>
                    <a:pt x="48387" y="48387"/>
                  </a:cubicBezTo>
                  <a:cubicBezTo>
                    <a:pt x="79375" y="17399"/>
                    <a:pt x="121285" y="0"/>
                    <a:pt x="165100" y="0"/>
                  </a:cubicBezTo>
                  <a:close/>
                </a:path>
              </a:pathLst>
            </a:custGeom>
            <a:blipFill>
              <a:blip r:embed="rId8"/>
              <a:stretch>
                <a:fillRect l="-36470" t="0" r="-36470" b="0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 flipV="true">
            <a:off x="884496" y="2633124"/>
            <a:ext cx="15895667" cy="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8695" t="0" r="-4059052" b="-91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937912" t="0" r="-198042" b="-298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5503176" y="254146"/>
            <a:ext cx="2819400" cy="1584236"/>
            <a:chOff x="0" y="0"/>
            <a:chExt cx="3759200" cy="21123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59200" cy="2112264"/>
            </a:xfrm>
            <a:custGeom>
              <a:avLst/>
              <a:gdLst/>
              <a:ahLst/>
              <a:cxnLst/>
              <a:rect r="r" b="b" t="t" l="l"/>
              <a:pathLst>
                <a:path h="2112264" w="3759200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4266" y="2931027"/>
            <a:ext cx="11854429" cy="670407"/>
            <a:chOff x="0" y="0"/>
            <a:chExt cx="13102911" cy="7410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102949" cy="741026"/>
            </a:xfrm>
            <a:custGeom>
              <a:avLst/>
              <a:gdLst/>
              <a:ahLst/>
              <a:cxnLst/>
              <a:rect r="r" b="b" t="t" l="l"/>
              <a:pathLst>
                <a:path h="741026" w="13102949">
                  <a:moveTo>
                    <a:pt x="0" y="0"/>
                  </a:moveTo>
                  <a:lnTo>
                    <a:pt x="13102949" y="0"/>
                  </a:lnTo>
                  <a:lnTo>
                    <a:pt x="13102949" y="741026"/>
                  </a:lnTo>
                  <a:lnTo>
                    <a:pt x="0" y="7410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38125"/>
              <a:ext cx="13102911" cy="97913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156"/>
                </a:lnSpc>
              </a:pPr>
              <a:r>
                <a:rPr lang="en-US" b="true" sz="3000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NIRIKSHA: A</a:t>
              </a:r>
              <a:r>
                <a:rPr lang="en-US" b="true" sz="3000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gentic Honeypot for Scam Intelligence Extraction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698707" y="5587293"/>
            <a:ext cx="2756969" cy="1502548"/>
          </a:xfrm>
          <a:custGeom>
            <a:avLst/>
            <a:gdLst/>
            <a:ahLst/>
            <a:cxnLst/>
            <a:rect r="r" b="b" t="t" l="l"/>
            <a:pathLst>
              <a:path h="1502548" w="2756969">
                <a:moveTo>
                  <a:pt x="0" y="0"/>
                </a:moveTo>
                <a:lnTo>
                  <a:pt x="2756970" y="0"/>
                </a:lnTo>
                <a:lnTo>
                  <a:pt x="2756970" y="1502549"/>
                </a:lnTo>
                <a:lnTo>
                  <a:pt x="0" y="1502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14266" y="8125575"/>
            <a:ext cx="3780845" cy="147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Sc</a:t>
            </a: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am Intent Detection</a:t>
            </a:r>
          </a:p>
          <a:p>
            <a:pPr algn="ctr">
              <a:lnSpc>
                <a:spcPts val="4032"/>
              </a:lnSpc>
            </a:pP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Det</a:t>
            </a: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ects scam intent instantly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17749" y="8111252"/>
            <a:ext cx="4226251" cy="248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Hum</a:t>
            </a: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 Persona</a:t>
            </a:r>
          </a:p>
          <a:p>
            <a:pPr algn="ctr">
              <a:lnSpc>
                <a:spcPts val="4032"/>
              </a:lnSpc>
            </a:pP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Engag</a:t>
            </a: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es scammers without revealing detection</a:t>
            </a:r>
          </a:p>
          <a:p>
            <a:pPr algn="ctr">
              <a:lnSpc>
                <a:spcPts val="4032"/>
              </a:lnSpc>
            </a:pPr>
          </a:p>
          <a:p>
            <a:pPr algn="ctr">
              <a:lnSpc>
                <a:spcPts val="4032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380934" y="8135252"/>
            <a:ext cx="3582105" cy="147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Intelligence Extr</a:t>
            </a: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action</a:t>
            </a:r>
          </a:p>
          <a:p>
            <a:pPr algn="ctr">
              <a:lnSpc>
                <a:spcPts val="4032"/>
              </a:lnSpc>
            </a:pP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Captures bank accounts, UPI IDs, links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25075" y="8135252"/>
            <a:ext cx="3356201" cy="147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Structured Re</a:t>
            </a:r>
            <a:r>
              <a:rPr lang="en-US" b="true" sz="2400">
                <a:solidFill>
                  <a:srgbClr val="3F348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porting</a:t>
            </a:r>
          </a:p>
          <a:p>
            <a:pPr algn="ctr">
              <a:lnSpc>
                <a:spcPts val="4032"/>
              </a:lnSpc>
            </a:pP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Generates mac</a:t>
            </a:r>
            <a:r>
              <a:rPr lang="en-US" sz="2400">
                <a:solidFill>
                  <a:srgbClr val="3F348A"/>
                </a:solidFill>
                <a:latin typeface="Noto Sans"/>
                <a:ea typeface="Noto Sans"/>
                <a:cs typeface="Noto Sans"/>
                <a:sym typeface="Noto Sans"/>
              </a:rPr>
              <a:t>hine-readable output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7339" y="3763359"/>
            <a:ext cx="15419293" cy="57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0"/>
              </a:lnSpc>
              <a:spcBef>
                <a:spcPct val="0"/>
              </a:spcBef>
            </a:pPr>
            <a:r>
              <a:rPr lang="en-US" sz="292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NIRIKSHA  transforms scam detection from passive blocking into actionable intelligence.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830154" y="2435000"/>
            <a:ext cx="6360966" cy="8623859"/>
            <a:chOff x="0" y="0"/>
            <a:chExt cx="8481289" cy="11498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57887" y="2945755"/>
            <a:ext cx="6708005" cy="3132319"/>
            <a:chOff x="0" y="0"/>
            <a:chExt cx="1766717" cy="824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6718" cy="824973"/>
            </a:xfrm>
            <a:custGeom>
              <a:avLst/>
              <a:gdLst/>
              <a:ahLst/>
              <a:cxnLst/>
              <a:rect r="r" b="b" t="t" l="l"/>
              <a:pathLst>
                <a:path h="824973" w="1766718">
                  <a:moveTo>
                    <a:pt x="58861" y="0"/>
                  </a:moveTo>
                  <a:lnTo>
                    <a:pt x="1707857" y="0"/>
                  </a:lnTo>
                  <a:cubicBezTo>
                    <a:pt x="1740365" y="0"/>
                    <a:pt x="1766718" y="26353"/>
                    <a:pt x="1766718" y="58861"/>
                  </a:cubicBezTo>
                  <a:lnTo>
                    <a:pt x="1766718" y="766112"/>
                  </a:lnTo>
                  <a:cubicBezTo>
                    <a:pt x="1766718" y="798620"/>
                    <a:pt x="1740365" y="824973"/>
                    <a:pt x="1707857" y="824973"/>
                  </a:cubicBezTo>
                  <a:lnTo>
                    <a:pt x="58861" y="824973"/>
                  </a:lnTo>
                  <a:cubicBezTo>
                    <a:pt x="26353" y="824973"/>
                    <a:pt x="0" y="798620"/>
                    <a:pt x="0" y="766112"/>
                  </a:cubicBezTo>
                  <a:lnTo>
                    <a:pt x="0" y="58861"/>
                  </a:lnTo>
                  <a:cubicBezTo>
                    <a:pt x="0" y="26353"/>
                    <a:pt x="26353" y="0"/>
                    <a:pt x="58861" y="0"/>
                  </a:cubicBezTo>
                  <a:close/>
                </a:path>
              </a:pathLst>
            </a:custGeom>
            <a:solidFill>
              <a:srgbClr val="C5D8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766717" cy="948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31776" y="6476221"/>
            <a:ext cx="5078147" cy="2789702"/>
            <a:chOff x="0" y="0"/>
            <a:chExt cx="1337454" cy="734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7455" cy="734736"/>
            </a:xfrm>
            <a:custGeom>
              <a:avLst/>
              <a:gdLst/>
              <a:ahLst/>
              <a:cxnLst/>
              <a:rect r="r" b="b" t="t" l="l"/>
              <a:pathLst>
                <a:path h="734736" w="1337455">
                  <a:moveTo>
                    <a:pt x="77752" y="0"/>
                  </a:moveTo>
                  <a:lnTo>
                    <a:pt x="1259702" y="0"/>
                  </a:lnTo>
                  <a:cubicBezTo>
                    <a:pt x="1280323" y="0"/>
                    <a:pt x="1300100" y="8192"/>
                    <a:pt x="1314681" y="22773"/>
                  </a:cubicBezTo>
                  <a:cubicBezTo>
                    <a:pt x="1329263" y="37355"/>
                    <a:pt x="1337455" y="57131"/>
                    <a:pt x="1337455" y="77752"/>
                  </a:cubicBezTo>
                  <a:lnTo>
                    <a:pt x="1337455" y="656984"/>
                  </a:lnTo>
                  <a:cubicBezTo>
                    <a:pt x="1337455" y="677605"/>
                    <a:pt x="1329263" y="697382"/>
                    <a:pt x="1314681" y="711963"/>
                  </a:cubicBezTo>
                  <a:cubicBezTo>
                    <a:pt x="1300100" y="726545"/>
                    <a:pt x="1280323" y="734736"/>
                    <a:pt x="1259702" y="734736"/>
                  </a:cubicBezTo>
                  <a:lnTo>
                    <a:pt x="77752" y="734736"/>
                  </a:lnTo>
                  <a:cubicBezTo>
                    <a:pt x="57131" y="734736"/>
                    <a:pt x="37355" y="726545"/>
                    <a:pt x="22773" y="711963"/>
                  </a:cubicBezTo>
                  <a:cubicBezTo>
                    <a:pt x="8192" y="697382"/>
                    <a:pt x="0" y="677605"/>
                    <a:pt x="0" y="656984"/>
                  </a:cubicBezTo>
                  <a:lnTo>
                    <a:pt x="0" y="77752"/>
                  </a:lnTo>
                  <a:cubicBezTo>
                    <a:pt x="0" y="57131"/>
                    <a:pt x="8192" y="37355"/>
                    <a:pt x="22773" y="22773"/>
                  </a:cubicBezTo>
                  <a:cubicBezTo>
                    <a:pt x="37355" y="8192"/>
                    <a:pt x="57131" y="0"/>
                    <a:pt x="77752" y="0"/>
                  </a:cubicBezTo>
                  <a:close/>
                </a:path>
              </a:pathLst>
            </a:custGeom>
            <a:solidFill>
              <a:srgbClr val="C5D8F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337454" cy="8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046980">
            <a:off x="6083903" y="-3619700"/>
            <a:ext cx="6883222" cy="9331909"/>
            <a:chOff x="0" y="0"/>
            <a:chExt cx="9177630" cy="124425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187517" y="6476221"/>
            <a:ext cx="4960229" cy="2789702"/>
            <a:chOff x="0" y="0"/>
            <a:chExt cx="1306398" cy="7347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398" cy="734736"/>
            </a:xfrm>
            <a:custGeom>
              <a:avLst/>
              <a:gdLst/>
              <a:ahLst/>
              <a:cxnLst/>
              <a:rect r="r" b="b" t="t" l="l"/>
              <a:pathLst>
                <a:path h="734736" w="1306398">
                  <a:moveTo>
                    <a:pt x="79601" y="0"/>
                  </a:moveTo>
                  <a:lnTo>
                    <a:pt x="1226797" y="0"/>
                  </a:lnTo>
                  <a:cubicBezTo>
                    <a:pt x="1247908" y="0"/>
                    <a:pt x="1268155" y="8386"/>
                    <a:pt x="1283083" y="23315"/>
                  </a:cubicBezTo>
                  <a:cubicBezTo>
                    <a:pt x="1298011" y="38243"/>
                    <a:pt x="1306398" y="58489"/>
                    <a:pt x="1306398" y="79601"/>
                  </a:cubicBezTo>
                  <a:lnTo>
                    <a:pt x="1306398" y="655135"/>
                  </a:lnTo>
                  <a:cubicBezTo>
                    <a:pt x="1306398" y="676247"/>
                    <a:pt x="1298011" y="696494"/>
                    <a:pt x="1283083" y="711422"/>
                  </a:cubicBezTo>
                  <a:cubicBezTo>
                    <a:pt x="1268155" y="726350"/>
                    <a:pt x="1247908" y="734736"/>
                    <a:pt x="1226797" y="734736"/>
                  </a:cubicBezTo>
                  <a:lnTo>
                    <a:pt x="79601" y="734736"/>
                  </a:lnTo>
                  <a:cubicBezTo>
                    <a:pt x="58489" y="734736"/>
                    <a:pt x="38243" y="726350"/>
                    <a:pt x="23315" y="711422"/>
                  </a:cubicBezTo>
                  <a:cubicBezTo>
                    <a:pt x="8386" y="696494"/>
                    <a:pt x="0" y="676247"/>
                    <a:pt x="0" y="655135"/>
                  </a:cubicBezTo>
                  <a:lnTo>
                    <a:pt x="0" y="79601"/>
                  </a:lnTo>
                  <a:cubicBezTo>
                    <a:pt x="0" y="58489"/>
                    <a:pt x="8386" y="38243"/>
                    <a:pt x="23315" y="23315"/>
                  </a:cubicBezTo>
                  <a:cubicBezTo>
                    <a:pt x="38243" y="8386"/>
                    <a:pt x="58489" y="0"/>
                    <a:pt x="79601" y="0"/>
                  </a:cubicBezTo>
                  <a:close/>
                </a:path>
              </a:pathLst>
            </a:custGeom>
            <a:solidFill>
              <a:srgbClr val="C5D8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1306398" cy="8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10429860">
            <a:off x="-851706" y="1322251"/>
            <a:ext cx="6883222" cy="9331909"/>
            <a:chOff x="0" y="0"/>
            <a:chExt cx="9177630" cy="124425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</a:blip>
              <a:stretch>
                <a:fillRect l="-14408" t="-33088" r="-109047" b="-2526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58395" y="1575673"/>
            <a:ext cx="6818472" cy="100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How NIRIKSHA Works?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503176" y="254146"/>
            <a:ext cx="2819400" cy="1584236"/>
            <a:chOff x="0" y="0"/>
            <a:chExt cx="3759200" cy="21123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59200" cy="2112264"/>
            </a:xfrm>
            <a:custGeom>
              <a:avLst/>
              <a:gdLst/>
              <a:ahLst/>
              <a:cxnLst/>
              <a:rect r="r" b="b" t="t" l="l"/>
              <a:pathLst>
                <a:path h="2112264" w="3759200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8695" t="0" r="-4059052" b="-91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37912" t="0" r="-198042" b="-2982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>
            <a:off x="1258395" y="2694400"/>
            <a:ext cx="15262648" cy="1918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764821" y="6650996"/>
            <a:ext cx="1805620" cy="669195"/>
            <a:chOff x="0" y="0"/>
            <a:chExt cx="475554" cy="1762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554" cy="176249"/>
            </a:xfrm>
            <a:custGeom>
              <a:avLst/>
              <a:gdLst/>
              <a:ahLst/>
              <a:cxnLst/>
              <a:rect r="r" b="b" t="t" l="l"/>
              <a:pathLst>
                <a:path h="176249" w="475554">
                  <a:moveTo>
                    <a:pt x="0" y="0"/>
                  </a:moveTo>
                  <a:lnTo>
                    <a:pt x="475554" y="0"/>
                  </a:lnTo>
                  <a:lnTo>
                    <a:pt x="475554" y="176249"/>
                  </a:lnTo>
                  <a:lnTo>
                    <a:pt x="0" y="176249"/>
                  </a:lnTo>
                  <a:close/>
                </a:path>
              </a:pathLst>
            </a:custGeom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475554" cy="309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041"/>
                </a:lnSpc>
              </a:pPr>
              <a:r>
                <a:rPr lang="en-US" sz="2999" b="true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Decision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80795" y="7447361"/>
            <a:ext cx="4773672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 system</a:t>
            </a: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checks for signs of fraud urgency, payment requests, suspicious links.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727153" y="6650996"/>
            <a:ext cx="1619345" cy="724313"/>
            <a:chOff x="0" y="0"/>
            <a:chExt cx="426494" cy="1907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6494" cy="190765"/>
            </a:xfrm>
            <a:custGeom>
              <a:avLst/>
              <a:gdLst/>
              <a:ahLst/>
              <a:cxnLst/>
              <a:rect r="r" b="b" t="t" l="l"/>
              <a:pathLst>
                <a:path h="190765" w="426494">
                  <a:moveTo>
                    <a:pt x="0" y="0"/>
                  </a:moveTo>
                  <a:lnTo>
                    <a:pt x="426494" y="0"/>
                  </a:lnTo>
                  <a:lnTo>
                    <a:pt x="426494" y="190765"/>
                  </a:lnTo>
                  <a:lnTo>
                    <a:pt x="0" y="190765"/>
                  </a:lnTo>
                  <a:close/>
                </a:path>
              </a:pathLst>
            </a:custGeom>
          </p:spPr>
        </p:sp>
        <p:sp>
          <p:nvSpPr>
            <p:cNvPr name="TextBox 33" id="33"/>
            <p:cNvSpPr txBox="true"/>
            <p:nvPr/>
          </p:nvSpPr>
          <p:spPr>
            <a:xfrm>
              <a:off x="0" y="-133350"/>
              <a:ext cx="426494" cy="324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041"/>
                </a:lnSpc>
              </a:pPr>
              <a:r>
                <a:rPr lang="en-US" sz="2999" b="true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Output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46506" y="2945755"/>
            <a:ext cx="6630361" cy="3132319"/>
            <a:chOff x="0" y="0"/>
            <a:chExt cx="1746268" cy="82497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46268" cy="824973"/>
            </a:xfrm>
            <a:custGeom>
              <a:avLst/>
              <a:gdLst/>
              <a:ahLst/>
              <a:cxnLst/>
              <a:rect r="r" b="b" t="t" l="l"/>
              <a:pathLst>
                <a:path h="824973" w="1746268">
                  <a:moveTo>
                    <a:pt x="59550" y="0"/>
                  </a:moveTo>
                  <a:lnTo>
                    <a:pt x="1686718" y="0"/>
                  </a:lnTo>
                  <a:cubicBezTo>
                    <a:pt x="1702511" y="0"/>
                    <a:pt x="1717658" y="6274"/>
                    <a:pt x="1728826" y="17442"/>
                  </a:cubicBezTo>
                  <a:cubicBezTo>
                    <a:pt x="1739994" y="28610"/>
                    <a:pt x="1746268" y="43756"/>
                    <a:pt x="1746268" y="59550"/>
                  </a:cubicBezTo>
                  <a:lnTo>
                    <a:pt x="1746268" y="765423"/>
                  </a:lnTo>
                  <a:cubicBezTo>
                    <a:pt x="1746268" y="781216"/>
                    <a:pt x="1739994" y="796363"/>
                    <a:pt x="1728826" y="807531"/>
                  </a:cubicBezTo>
                  <a:cubicBezTo>
                    <a:pt x="1717658" y="818699"/>
                    <a:pt x="1702511" y="824973"/>
                    <a:pt x="1686718" y="824973"/>
                  </a:cubicBezTo>
                  <a:lnTo>
                    <a:pt x="59550" y="824973"/>
                  </a:lnTo>
                  <a:cubicBezTo>
                    <a:pt x="43756" y="824973"/>
                    <a:pt x="28610" y="818699"/>
                    <a:pt x="17442" y="807531"/>
                  </a:cubicBezTo>
                  <a:cubicBezTo>
                    <a:pt x="6274" y="796363"/>
                    <a:pt x="0" y="781216"/>
                    <a:pt x="0" y="765423"/>
                  </a:cubicBezTo>
                  <a:lnTo>
                    <a:pt x="0" y="59550"/>
                  </a:lnTo>
                  <a:cubicBezTo>
                    <a:pt x="0" y="43756"/>
                    <a:pt x="6274" y="28610"/>
                    <a:pt x="17442" y="17442"/>
                  </a:cubicBezTo>
                  <a:cubicBezTo>
                    <a:pt x="28610" y="6274"/>
                    <a:pt x="43756" y="0"/>
                    <a:pt x="59550" y="0"/>
                  </a:cubicBezTo>
                  <a:close/>
                </a:path>
              </a:pathLst>
            </a:custGeom>
            <a:solidFill>
              <a:srgbClr val="C5D8F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23825"/>
              <a:ext cx="1746268" cy="948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07926" y="3655390"/>
            <a:ext cx="5507521" cy="1160501"/>
            <a:chOff x="0" y="0"/>
            <a:chExt cx="1450540" cy="30564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50541" cy="305646"/>
            </a:xfrm>
            <a:custGeom>
              <a:avLst/>
              <a:gdLst/>
              <a:ahLst/>
              <a:cxnLst/>
              <a:rect r="r" b="b" t="t" l="l"/>
              <a:pathLst>
                <a:path h="305646" w="1450541">
                  <a:moveTo>
                    <a:pt x="0" y="0"/>
                  </a:moveTo>
                  <a:lnTo>
                    <a:pt x="1450541" y="0"/>
                  </a:lnTo>
                  <a:lnTo>
                    <a:pt x="1450541" y="305646"/>
                  </a:lnTo>
                  <a:lnTo>
                    <a:pt x="0" y="305646"/>
                  </a:lnTo>
                  <a:close/>
                </a:path>
              </a:pathLst>
            </a:custGeom>
          </p:spPr>
        </p:sp>
        <p:sp>
          <p:nvSpPr>
            <p:cNvPr name="TextBox 39" id="39"/>
            <p:cNvSpPr txBox="true"/>
            <p:nvPr/>
          </p:nvSpPr>
          <p:spPr>
            <a:xfrm>
              <a:off x="0" y="-123825"/>
              <a:ext cx="1450540" cy="429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 suspicious message is received.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781877" y="4830865"/>
            <a:ext cx="595962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“Your account will be blocked. Share OTP immediately.”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80243" y="3930925"/>
            <a:ext cx="6785650" cy="10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499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Instead of blocking it, a h</a:t>
            </a:r>
            <a:r>
              <a:rPr lang="en-US" b="true" sz="2499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uman-like AI continues the conversation.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72816" y="7575333"/>
            <a:ext cx="5078147" cy="15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Bank</a:t>
            </a: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accounts, phone numbers, and phishing links are extracted.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1763704" y="3320793"/>
            <a:ext cx="1418728" cy="669195"/>
            <a:chOff x="0" y="0"/>
            <a:chExt cx="373657" cy="17624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73657" cy="176249"/>
            </a:xfrm>
            <a:custGeom>
              <a:avLst/>
              <a:gdLst/>
              <a:ahLst/>
              <a:cxnLst/>
              <a:rect r="r" b="b" t="t" l="l"/>
              <a:pathLst>
                <a:path h="176249" w="373657">
                  <a:moveTo>
                    <a:pt x="0" y="0"/>
                  </a:moveTo>
                  <a:lnTo>
                    <a:pt x="373657" y="0"/>
                  </a:lnTo>
                  <a:lnTo>
                    <a:pt x="373657" y="176249"/>
                  </a:lnTo>
                  <a:lnTo>
                    <a:pt x="0" y="176249"/>
                  </a:lnTo>
                  <a:close/>
                </a:path>
              </a:pathLst>
            </a:custGeom>
          </p:spPr>
        </p:sp>
        <p:sp>
          <p:nvSpPr>
            <p:cNvPr name="TextBox 45" id="45"/>
            <p:cNvSpPr txBox="true"/>
            <p:nvPr/>
          </p:nvSpPr>
          <p:spPr>
            <a:xfrm>
              <a:off x="0" y="-133350"/>
              <a:ext cx="373657" cy="309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041"/>
                </a:lnSpc>
              </a:pPr>
              <a:r>
                <a:rPr lang="en-US" sz="2999" b="true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Action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3219599" y="3225590"/>
            <a:ext cx="2896064" cy="675454"/>
            <a:chOff x="0" y="0"/>
            <a:chExt cx="762749" cy="17789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62749" cy="177897"/>
            </a:xfrm>
            <a:custGeom>
              <a:avLst/>
              <a:gdLst/>
              <a:ahLst/>
              <a:cxnLst/>
              <a:rect r="r" b="b" t="t" l="l"/>
              <a:pathLst>
                <a:path h="177897" w="762749">
                  <a:moveTo>
                    <a:pt x="0" y="0"/>
                  </a:moveTo>
                  <a:lnTo>
                    <a:pt x="762749" y="0"/>
                  </a:lnTo>
                  <a:lnTo>
                    <a:pt x="762749" y="177897"/>
                  </a:lnTo>
                  <a:lnTo>
                    <a:pt x="0" y="177897"/>
                  </a:lnTo>
                  <a:close/>
                </a:path>
              </a:pathLst>
            </a:custGeom>
          </p:spPr>
        </p:sp>
        <p:sp>
          <p:nvSpPr>
            <p:cNvPr name="TextBox 48" id="48"/>
            <p:cNvSpPr txBox="true"/>
            <p:nvPr/>
          </p:nvSpPr>
          <p:spPr>
            <a:xfrm>
              <a:off x="0" y="-133350"/>
              <a:ext cx="762749" cy="311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1"/>
                </a:lnSpc>
              </a:pPr>
              <a:r>
                <a:rPr lang="en-US" b="true" sz="29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Input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9144000" y="5173271"/>
            <a:ext cx="6785650" cy="5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499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“Wait, how can I confirm this is official?”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922507" y="2701591"/>
            <a:ext cx="1047998" cy="1047998"/>
            <a:chOff x="0" y="0"/>
            <a:chExt cx="1397330" cy="13973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97330" cy="1397330"/>
            </a:xfrm>
            <a:custGeom>
              <a:avLst/>
              <a:gdLst/>
              <a:ahLst/>
              <a:cxnLst/>
              <a:rect r="r" b="b" t="t" l="l"/>
              <a:pathLst>
                <a:path h="1397330" w="1397330">
                  <a:moveTo>
                    <a:pt x="0" y="0"/>
                  </a:moveTo>
                  <a:lnTo>
                    <a:pt x="1397330" y="0"/>
                  </a:lnTo>
                  <a:lnTo>
                    <a:pt x="1397330" y="1397330"/>
                  </a:lnTo>
                  <a:lnTo>
                    <a:pt x="0" y="1397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0">
              <a:off x="311582" y="234641"/>
              <a:ext cx="774167" cy="928047"/>
              <a:chOff x="0" y="0"/>
              <a:chExt cx="774167" cy="92804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74192" cy="928033"/>
              </a:xfrm>
              <a:custGeom>
                <a:avLst/>
                <a:gdLst/>
                <a:ahLst/>
                <a:cxnLst/>
                <a:rect r="r" b="b" t="t" l="l"/>
                <a:pathLst>
                  <a:path h="928033" w="774192">
                    <a:moveTo>
                      <a:pt x="0" y="0"/>
                    </a:moveTo>
                    <a:lnTo>
                      <a:pt x="774192" y="0"/>
                    </a:lnTo>
                    <a:lnTo>
                      <a:pt x="774192" y="928033"/>
                    </a:lnTo>
                    <a:lnTo>
                      <a:pt x="0" y="928033"/>
                    </a:lnTo>
                    <a:close/>
                  </a:path>
                </a:pathLst>
              </a:custGeom>
              <a:solidFill>
                <a:srgbClr val="E047D3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52400"/>
                <a:ext cx="774167" cy="10804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04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01</a:t>
                </a:r>
              </a:p>
            </p:txBody>
          </p:sp>
        </p:grpSp>
      </p:grpSp>
      <p:sp>
        <p:nvSpPr>
          <p:cNvPr name="Freeform 55" id="55"/>
          <p:cNvSpPr/>
          <p:nvPr/>
        </p:nvSpPr>
        <p:spPr>
          <a:xfrm flipH="false" flipV="false" rot="0">
            <a:off x="9525514" y="6272193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8" y="0"/>
                </a:lnTo>
                <a:lnTo>
                  <a:pt x="1047998" y="1047998"/>
                </a:lnTo>
                <a:lnTo>
                  <a:pt x="0" y="104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9759201" y="6448174"/>
            <a:ext cx="580625" cy="696036"/>
            <a:chOff x="0" y="0"/>
            <a:chExt cx="774167" cy="92804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52400"/>
              <a:ext cx="774167" cy="108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541907" y="6222930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8" y="0"/>
                </a:lnTo>
                <a:lnTo>
                  <a:pt x="1047998" y="1047998"/>
                </a:lnTo>
                <a:lnTo>
                  <a:pt x="0" y="104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775593" y="6398911"/>
            <a:ext cx="580625" cy="696036"/>
            <a:chOff x="0" y="0"/>
            <a:chExt cx="774167" cy="92804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152400"/>
              <a:ext cx="774167" cy="108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8650710" y="2682903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7" y="0"/>
                </a:lnTo>
                <a:lnTo>
                  <a:pt x="1047997" y="1047997"/>
                </a:lnTo>
                <a:lnTo>
                  <a:pt x="0" y="1047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8884396" y="2858884"/>
            <a:ext cx="580625" cy="696036"/>
            <a:chOff x="0" y="0"/>
            <a:chExt cx="774167" cy="92804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52400"/>
              <a:ext cx="774167" cy="108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29860">
            <a:off x="-6887" y="2080984"/>
            <a:ext cx="6883222" cy="9331909"/>
            <a:chOff x="0" y="0"/>
            <a:chExt cx="9177630" cy="12442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3046980">
            <a:off x="7680294" y="-4063160"/>
            <a:ext cx="6883222" cy="9331909"/>
            <a:chOff x="0" y="0"/>
            <a:chExt cx="9177630" cy="12442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65780" y="2108038"/>
            <a:ext cx="4766464" cy="7637733"/>
            <a:chOff x="0" y="0"/>
            <a:chExt cx="7920093" cy="12691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326" y="10991"/>
              <a:ext cx="7903479" cy="12669092"/>
            </a:xfrm>
            <a:custGeom>
              <a:avLst/>
              <a:gdLst/>
              <a:ahLst/>
              <a:cxnLst/>
              <a:rect r="r" b="b" t="t" l="l"/>
              <a:pathLst>
                <a:path h="12669092" w="7903479">
                  <a:moveTo>
                    <a:pt x="0" y="0"/>
                  </a:moveTo>
                  <a:lnTo>
                    <a:pt x="7903479" y="0"/>
                  </a:lnTo>
                  <a:lnTo>
                    <a:pt x="7903479" y="12669092"/>
                  </a:lnTo>
                  <a:lnTo>
                    <a:pt x="0" y="12669092"/>
                  </a:lnTo>
                  <a:close/>
                </a:path>
              </a:pathLst>
            </a:custGeom>
            <a:blipFill>
              <a:blip r:embed="rId4"/>
              <a:stretch>
                <a:fillRect l="-105" t="-2665" r="-105" b="-262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0131" cy="12691074"/>
            </a:xfrm>
            <a:custGeom>
              <a:avLst/>
              <a:gdLst/>
              <a:ahLst/>
              <a:cxnLst/>
              <a:rect r="r" b="b" t="t" l="l"/>
              <a:pathLst>
                <a:path h="12691074" w="7920131">
                  <a:moveTo>
                    <a:pt x="8326" y="0"/>
                  </a:moveTo>
                  <a:lnTo>
                    <a:pt x="7911805" y="0"/>
                  </a:lnTo>
                  <a:cubicBezTo>
                    <a:pt x="7916402" y="0"/>
                    <a:pt x="7920131" y="4922"/>
                    <a:pt x="7920131" y="10991"/>
                  </a:cubicBezTo>
                  <a:lnTo>
                    <a:pt x="7920131" y="12680083"/>
                  </a:lnTo>
                  <a:cubicBezTo>
                    <a:pt x="7920131" y="12686153"/>
                    <a:pt x="7916402" y="12691074"/>
                    <a:pt x="7911805" y="12691074"/>
                  </a:cubicBezTo>
                  <a:lnTo>
                    <a:pt x="8326" y="12691074"/>
                  </a:lnTo>
                  <a:cubicBezTo>
                    <a:pt x="3728" y="12691074"/>
                    <a:pt x="0" y="12686153"/>
                    <a:pt x="0" y="12680083"/>
                  </a:cubicBezTo>
                  <a:lnTo>
                    <a:pt x="0" y="10991"/>
                  </a:lnTo>
                  <a:cubicBezTo>
                    <a:pt x="0" y="4922"/>
                    <a:pt x="3728" y="0"/>
                    <a:pt x="8326" y="0"/>
                  </a:cubicBezTo>
                  <a:moveTo>
                    <a:pt x="8326" y="21819"/>
                  </a:moveTo>
                  <a:lnTo>
                    <a:pt x="8326" y="10991"/>
                  </a:lnTo>
                  <a:lnTo>
                    <a:pt x="16651" y="10991"/>
                  </a:lnTo>
                  <a:lnTo>
                    <a:pt x="16651" y="12680083"/>
                  </a:lnTo>
                  <a:lnTo>
                    <a:pt x="8326" y="12680083"/>
                  </a:lnTo>
                  <a:lnTo>
                    <a:pt x="8326" y="12669092"/>
                  </a:lnTo>
                  <a:lnTo>
                    <a:pt x="7911805" y="12669092"/>
                  </a:lnTo>
                  <a:lnTo>
                    <a:pt x="7911805" y="12680083"/>
                  </a:lnTo>
                  <a:lnTo>
                    <a:pt x="7903479" y="12680083"/>
                  </a:lnTo>
                  <a:lnTo>
                    <a:pt x="7903479" y="10991"/>
                  </a:lnTo>
                  <a:lnTo>
                    <a:pt x="7911805" y="10991"/>
                  </a:lnTo>
                  <a:lnTo>
                    <a:pt x="7911805" y="21983"/>
                  </a:lnTo>
                  <a:lnTo>
                    <a:pt x="8326" y="2198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503176" y="254146"/>
            <a:ext cx="2819400" cy="1584236"/>
            <a:chOff x="0" y="0"/>
            <a:chExt cx="3759200" cy="21123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59200" cy="2112264"/>
            </a:xfrm>
            <a:custGeom>
              <a:avLst/>
              <a:gdLst/>
              <a:ahLst/>
              <a:cxnLst/>
              <a:rect r="r" b="b" t="t" l="l"/>
              <a:pathLst>
                <a:path h="2112264" w="3759200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8695" t="0" r="-4059052" b="-91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37912" t="0" r="-198042" b="-2982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>
            <a:off x="907446" y="2112800"/>
            <a:ext cx="7009650" cy="19085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54234" y="4776761"/>
            <a:ext cx="706398" cy="74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b="true" sz="4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69849" y="4294591"/>
            <a:ext cx="7522169" cy="675222"/>
            <a:chOff x="0" y="0"/>
            <a:chExt cx="10029559" cy="90029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0029559" cy="900296"/>
              <a:chOff x="0" y="0"/>
              <a:chExt cx="6133484" cy="55056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133429" cy="550483"/>
              </a:xfrm>
              <a:custGeom>
                <a:avLst/>
                <a:gdLst/>
                <a:ahLst/>
                <a:cxnLst/>
                <a:rect r="r" b="b" t="t" l="l"/>
                <a:pathLst>
                  <a:path h="550483" w="6133429">
                    <a:moveTo>
                      <a:pt x="180619" y="0"/>
                    </a:moveTo>
                    <a:lnTo>
                      <a:pt x="5952811" y="0"/>
                    </a:lnTo>
                    <a:cubicBezTo>
                      <a:pt x="6052564" y="0"/>
                      <a:pt x="6133429" y="80866"/>
                      <a:pt x="6133429" y="180619"/>
                    </a:cubicBezTo>
                    <a:lnTo>
                      <a:pt x="6133429" y="369864"/>
                    </a:lnTo>
                    <a:cubicBezTo>
                      <a:pt x="6133429" y="469617"/>
                      <a:pt x="6052564" y="550483"/>
                      <a:pt x="5952811" y="550483"/>
                    </a:cubicBezTo>
                    <a:lnTo>
                      <a:pt x="180619" y="550483"/>
                    </a:lnTo>
                    <a:cubicBezTo>
                      <a:pt x="80866" y="550483"/>
                      <a:pt x="0" y="469617"/>
                      <a:pt x="0" y="369864"/>
                    </a:cubicBezTo>
                    <a:lnTo>
                      <a:pt x="0" y="180619"/>
                    </a:lnTo>
                    <a:cubicBezTo>
                      <a:pt x="0" y="80866"/>
                      <a:pt x="80866" y="0"/>
                      <a:pt x="180619" y="0"/>
                    </a:cubicBezTo>
                    <a:close/>
                  </a:path>
                </a:pathLst>
              </a:custGeom>
              <a:solidFill>
                <a:srgbClr val="E047D3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61408" y="-44504"/>
              <a:ext cx="9583160" cy="836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337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19-message engagement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69849" y="3228844"/>
            <a:ext cx="7522169" cy="675222"/>
            <a:chOff x="0" y="0"/>
            <a:chExt cx="10029559" cy="90029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0029559" cy="900296"/>
              <a:chOff x="0" y="0"/>
              <a:chExt cx="6133484" cy="5505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133429" cy="550483"/>
              </a:xfrm>
              <a:custGeom>
                <a:avLst/>
                <a:gdLst/>
                <a:ahLst/>
                <a:cxnLst/>
                <a:rect r="r" b="b" t="t" l="l"/>
                <a:pathLst>
                  <a:path h="550483" w="6133429">
                    <a:moveTo>
                      <a:pt x="180619" y="0"/>
                    </a:moveTo>
                    <a:lnTo>
                      <a:pt x="5952811" y="0"/>
                    </a:lnTo>
                    <a:cubicBezTo>
                      <a:pt x="6052564" y="0"/>
                      <a:pt x="6133429" y="80866"/>
                      <a:pt x="6133429" y="180619"/>
                    </a:cubicBezTo>
                    <a:lnTo>
                      <a:pt x="6133429" y="369864"/>
                    </a:lnTo>
                    <a:cubicBezTo>
                      <a:pt x="6133429" y="469617"/>
                      <a:pt x="6052564" y="550483"/>
                      <a:pt x="5952811" y="550483"/>
                    </a:cubicBezTo>
                    <a:lnTo>
                      <a:pt x="180619" y="550483"/>
                    </a:lnTo>
                    <a:cubicBezTo>
                      <a:pt x="80866" y="550483"/>
                      <a:pt x="0" y="469617"/>
                      <a:pt x="0" y="369864"/>
                    </a:cubicBezTo>
                    <a:lnTo>
                      <a:pt x="0" y="180619"/>
                    </a:lnTo>
                    <a:cubicBezTo>
                      <a:pt x="0" y="80866"/>
                      <a:pt x="80866" y="0"/>
                      <a:pt x="180619" y="0"/>
                    </a:cubicBezTo>
                    <a:close/>
                  </a:path>
                </a:pathLst>
              </a:custGeom>
              <a:solidFill>
                <a:srgbClr val="E047D3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13002" y="-44504"/>
              <a:ext cx="9583160" cy="836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337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Scam detected automatically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83135" y="6409327"/>
            <a:ext cx="7522169" cy="675222"/>
            <a:chOff x="0" y="0"/>
            <a:chExt cx="10029559" cy="90029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0029559" cy="900296"/>
              <a:chOff x="0" y="0"/>
              <a:chExt cx="6133484" cy="55056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133429" cy="550483"/>
              </a:xfrm>
              <a:custGeom>
                <a:avLst/>
                <a:gdLst/>
                <a:ahLst/>
                <a:cxnLst/>
                <a:rect r="r" b="b" t="t" l="l"/>
                <a:pathLst>
                  <a:path h="550483" w="6133429">
                    <a:moveTo>
                      <a:pt x="180619" y="0"/>
                    </a:moveTo>
                    <a:lnTo>
                      <a:pt x="5952811" y="0"/>
                    </a:lnTo>
                    <a:cubicBezTo>
                      <a:pt x="6052564" y="0"/>
                      <a:pt x="6133429" y="80866"/>
                      <a:pt x="6133429" y="180619"/>
                    </a:cubicBezTo>
                    <a:lnTo>
                      <a:pt x="6133429" y="369864"/>
                    </a:lnTo>
                    <a:cubicBezTo>
                      <a:pt x="6133429" y="469617"/>
                      <a:pt x="6052564" y="550483"/>
                      <a:pt x="5952811" y="550483"/>
                    </a:cubicBezTo>
                    <a:lnTo>
                      <a:pt x="180619" y="550483"/>
                    </a:lnTo>
                    <a:cubicBezTo>
                      <a:pt x="80866" y="550483"/>
                      <a:pt x="0" y="469617"/>
                      <a:pt x="0" y="369864"/>
                    </a:cubicBezTo>
                    <a:lnTo>
                      <a:pt x="0" y="180619"/>
                    </a:lnTo>
                    <a:cubicBezTo>
                      <a:pt x="0" y="80866"/>
                      <a:pt x="80866" y="0"/>
                      <a:pt x="180619" y="0"/>
                    </a:cubicBezTo>
                    <a:close/>
                  </a:path>
                </a:pathLst>
              </a:custGeom>
              <a:solidFill>
                <a:srgbClr val="E047D3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80717" y="-21031"/>
              <a:ext cx="9715445" cy="836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337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Phone number extracted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3135" y="5360339"/>
            <a:ext cx="7522169" cy="675222"/>
            <a:chOff x="0" y="0"/>
            <a:chExt cx="10029559" cy="90029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0029559" cy="900296"/>
              <a:chOff x="0" y="0"/>
              <a:chExt cx="6133484" cy="55056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133429" cy="550483"/>
              </a:xfrm>
              <a:custGeom>
                <a:avLst/>
                <a:gdLst/>
                <a:ahLst/>
                <a:cxnLst/>
                <a:rect r="r" b="b" t="t" l="l"/>
                <a:pathLst>
                  <a:path h="550483" w="6133429">
                    <a:moveTo>
                      <a:pt x="180619" y="0"/>
                    </a:moveTo>
                    <a:lnTo>
                      <a:pt x="5952811" y="0"/>
                    </a:lnTo>
                    <a:cubicBezTo>
                      <a:pt x="6052564" y="0"/>
                      <a:pt x="6133429" y="80866"/>
                      <a:pt x="6133429" y="180619"/>
                    </a:cubicBezTo>
                    <a:lnTo>
                      <a:pt x="6133429" y="369864"/>
                    </a:lnTo>
                    <a:cubicBezTo>
                      <a:pt x="6133429" y="469617"/>
                      <a:pt x="6052564" y="550483"/>
                      <a:pt x="5952811" y="550483"/>
                    </a:cubicBezTo>
                    <a:lnTo>
                      <a:pt x="180619" y="550483"/>
                    </a:lnTo>
                    <a:cubicBezTo>
                      <a:pt x="80866" y="550483"/>
                      <a:pt x="0" y="469617"/>
                      <a:pt x="0" y="369864"/>
                    </a:cubicBezTo>
                    <a:lnTo>
                      <a:pt x="0" y="180619"/>
                    </a:lnTo>
                    <a:cubicBezTo>
                      <a:pt x="0" y="80866"/>
                      <a:pt x="80866" y="0"/>
                      <a:pt x="180619" y="0"/>
                    </a:cubicBezTo>
                    <a:close/>
                  </a:path>
                </a:pathLst>
              </a:custGeom>
              <a:solidFill>
                <a:srgbClr val="E047D3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213002" y="-63388"/>
              <a:ext cx="9583160" cy="836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337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Bank account captured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69849" y="7475075"/>
            <a:ext cx="7522169" cy="675222"/>
            <a:chOff x="0" y="0"/>
            <a:chExt cx="10029559" cy="90029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0029559" cy="900296"/>
              <a:chOff x="0" y="0"/>
              <a:chExt cx="6133484" cy="55056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133429" cy="550483"/>
              </a:xfrm>
              <a:custGeom>
                <a:avLst/>
                <a:gdLst/>
                <a:ahLst/>
                <a:cxnLst/>
                <a:rect r="r" b="b" t="t" l="l"/>
                <a:pathLst>
                  <a:path h="550483" w="6133429">
                    <a:moveTo>
                      <a:pt x="180619" y="0"/>
                    </a:moveTo>
                    <a:lnTo>
                      <a:pt x="5952811" y="0"/>
                    </a:lnTo>
                    <a:cubicBezTo>
                      <a:pt x="6052564" y="0"/>
                      <a:pt x="6133429" y="80866"/>
                      <a:pt x="6133429" y="180619"/>
                    </a:cubicBezTo>
                    <a:lnTo>
                      <a:pt x="6133429" y="369864"/>
                    </a:lnTo>
                    <a:cubicBezTo>
                      <a:pt x="6133429" y="469617"/>
                      <a:pt x="6052564" y="550483"/>
                      <a:pt x="5952811" y="550483"/>
                    </a:cubicBezTo>
                    <a:lnTo>
                      <a:pt x="180619" y="550483"/>
                    </a:lnTo>
                    <a:cubicBezTo>
                      <a:pt x="80866" y="550483"/>
                      <a:pt x="0" y="469617"/>
                      <a:pt x="0" y="369864"/>
                    </a:cubicBezTo>
                    <a:lnTo>
                      <a:pt x="0" y="180619"/>
                    </a:lnTo>
                    <a:cubicBezTo>
                      <a:pt x="0" y="80866"/>
                      <a:pt x="80866" y="0"/>
                      <a:pt x="180619" y="0"/>
                    </a:cubicBezTo>
                    <a:close/>
                  </a:path>
                </a:pathLst>
              </a:custGeom>
              <a:solidFill>
                <a:srgbClr val="E047D3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80717" y="-82012"/>
              <a:ext cx="9715445" cy="836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3379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Phishing link identified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07433" y="922274"/>
            <a:ext cx="14127004" cy="10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Proof of Engagement &amp; Intelligence Extraction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0429860">
            <a:off x="-6887" y="2080984"/>
            <a:ext cx="6883222" cy="9331909"/>
            <a:chOff x="0" y="0"/>
            <a:chExt cx="9177630" cy="12442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8591" y="4283601"/>
            <a:ext cx="4124944" cy="3318706"/>
            <a:chOff x="0" y="0"/>
            <a:chExt cx="5499926" cy="442494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6129" t="0" r="16129" b="0"/>
            <a:stretch>
              <a:fillRect/>
            </a:stretch>
          </p:blipFill>
          <p:spPr>
            <a:xfrm flipH="false" flipV="false">
              <a:off x="0" y="0"/>
              <a:ext cx="5499926" cy="442494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009753" y="512874"/>
            <a:ext cx="1829114" cy="1573149"/>
            <a:chOff x="0" y="0"/>
            <a:chExt cx="2438819" cy="2097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781" cy="2097532"/>
            </a:xfrm>
            <a:custGeom>
              <a:avLst/>
              <a:gdLst/>
              <a:ahLst/>
              <a:cxnLst/>
              <a:rect r="r" b="b" t="t" l="l"/>
              <a:pathLst>
                <a:path h="2097532" w="2438781">
                  <a:moveTo>
                    <a:pt x="0" y="0"/>
                  </a:moveTo>
                  <a:lnTo>
                    <a:pt x="2438781" y="0"/>
                  </a:lnTo>
                  <a:lnTo>
                    <a:pt x="2438781" y="2097532"/>
                  </a:lnTo>
                  <a:lnTo>
                    <a:pt x="0" y="2097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" r="-1" b="-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8695" t="0" r="-4059052" b="-9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2136002" y="2435009"/>
            <a:ext cx="6360966" cy="8623859"/>
            <a:chOff x="0" y="0"/>
            <a:chExt cx="8481289" cy="114984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37912" t="0" r="-198042" b="-2982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>
            <a:off x="1365611" y="2597168"/>
            <a:ext cx="15262648" cy="1918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65605" y="3502102"/>
            <a:ext cx="4550916" cy="571950"/>
            <a:chOff x="0" y="0"/>
            <a:chExt cx="1198595" cy="150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8595" cy="150637"/>
            </a:xfrm>
            <a:custGeom>
              <a:avLst/>
              <a:gdLst/>
              <a:ahLst/>
              <a:cxnLst/>
              <a:rect r="r" b="b" t="t" l="l"/>
              <a:pathLst>
                <a:path h="150637" w="1198595">
                  <a:moveTo>
                    <a:pt x="0" y="0"/>
                  </a:moveTo>
                  <a:lnTo>
                    <a:pt x="1198595" y="0"/>
                  </a:lnTo>
                  <a:lnTo>
                    <a:pt x="1198595" y="150637"/>
                  </a:lnTo>
                  <a:lnTo>
                    <a:pt x="0" y="150637"/>
                  </a:lnTo>
                  <a:close/>
                </a:path>
              </a:pathLst>
            </a:custGeom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1198595" cy="27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CONTR</a:t>
              </a: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OLLED ENGAGEMENT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51659" y="3502102"/>
            <a:ext cx="4384681" cy="571950"/>
            <a:chOff x="0" y="0"/>
            <a:chExt cx="1154813" cy="1506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54813" cy="150637"/>
            </a:xfrm>
            <a:custGeom>
              <a:avLst/>
              <a:gdLst/>
              <a:ahLst/>
              <a:cxnLst/>
              <a:rect r="r" b="b" t="t" l="l"/>
              <a:pathLst>
                <a:path h="150637" w="1154813">
                  <a:moveTo>
                    <a:pt x="0" y="0"/>
                  </a:moveTo>
                  <a:lnTo>
                    <a:pt x="1154813" y="0"/>
                  </a:lnTo>
                  <a:lnTo>
                    <a:pt x="1154813" y="150637"/>
                  </a:lnTo>
                  <a:lnTo>
                    <a:pt x="0" y="150637"/>
                  </a:lnTo>
                  <a:close/>
                </a:path>
              </a:pathLst>
            </a:custGeom>
          </p:spPr>
        </p:sp>
        <p:sp>
          <p:nvSpPr>
            <p:cNvPr name="TextBox 24" id="24"/>
            <p:cNvSpPr txBox="true"/>
            <p:nvPr/>
          </p:nvSpPr>
          <p:spPr>
            <a:xfrm>
              <a:off x="0" y="-123825"/>
              <a:ext cx="1154813" cy="27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N</a:t>
              </a: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 EXPOSURE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33655" y="3502102"/>
            <a:ext cx="4525645" cy="571950"/>
            <a:chOff x="0" y="0"/>
            <a:chExt cx="1191939" cy="1506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91939" cy="150637"/>
            </a:xfrm>
            <a:custGeom>
              <a:avLst/>
              <a:gdLst/>
              <a:ahLst/>
              <a:cxnLst/>
              <a:rect r="r" b="b" t="t" l="l"/>
              <a:pathLst>
                <a:path h="150637" w="1191939">
                  <a:moveTo>
                    <a:pt x="0" y="0"/>
                  </a:moveTo>
                  <a:lnTo>
                    <a:pt x="1191939" y="0"/>
                  </a:lnTo>
                  <a:lnTo>
                    <a:pt x="1191939" y="150637"/>
                  </a:lnTo>
                  <a:lnTo>
                    <a:pt x="0" y="150637"/>
                  </a:lnTo>
                  <a:close/>
                </a:path>
              </a:pathLst>
            </a:custGeom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1191939" cy="27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MU</a:t>
              </a:r>
              <a:r>
                <a:rPr lang="en-US" b="true" sz="2499">
                  <a:solidFill>
                    <a:srgbClr val="3E3582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LTILINGUAL CAPABILITY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81528" y="4283601"/>
            <a:ext cx="4124944" cy="3318706"/>
            <a:chOff x="0" y="0"/>
            <a:chExt cx="5499926" cy="4424942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8"/>
            <a:srcRect l="16129" t="0" r="16129" b="0"/>
            <a:stretch>
              <a:fillRect/>
            </a:stretch>
          </p:blipFill>
          <p:spPr>
            <a:xfrm flipH="false" flipV="false">
              <a:off x="0" y="0"/>
              <a:ext cx="5499926" cy="4424942"/>
            </a:xfrm>
            <a:prstGeom prst="rect">
              <a:avLst/>
            </a:prstGeom>
          </p:spPr>
        </p:pic>
      </p:grpSp>
      <p:grpSp>
        <p:nvGrpSpPr>
          <p:cNvPr name="Group 30" id="30"/>
          <p:cNvGrpSpPr/>
          <p:nvPr/>
        </p:nvGrpSpPr>
        <p:grpSpPr>
          <a:xfrm rot="0">
            <a:off x="12934006" y="4282923"/>
            <a:ext cx="4124944" cy="3318706"/>
            <a:chOff x="0" y="0"/>
            <a:chExt cx="5499926" cy="4424942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9"/>
            <a:srcRect l="16129" t="0" r="16129" b="0"/>
            <a:stretch>
              <a:fillRect/>
            </a:stretch>
          </p:blipFill>
          <p:spPr>
            <a:xfrm flipH="false" flipV="false">
              <a:off x="0" y="0"/>
              <a:ext cx="5499926" cy="4424942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1375124" y="1219848"/>
            <a:ext cx="6537722" cy="10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Key Design Decisions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39385" y="7686749"/>
            <a:ext cx="4172385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We pri</a:t>
            </a: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oritize intelligence extraction over immediate blocking.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41481" y="7686676"/>
            <a:ext cx="4405038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 agent never </a:t>
            </a: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reveals detection, preserving engagement.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92342" y="7686676"/>
            <a:ext cx="4266958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 sys</a:t>
            </a:r>
            <a:r>
              <a:rPr lang="en-US" b="true" sz="2500">
                <a:solidFill>
                  <a:srgbClr val="E047D3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tem adapts across languages for broader real-world use.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3046980">
            <a:off x="6083903" y="-3619690"/>
            <a:ext cx="6883222" cy="9331909"/>
            <a:chOff x="0" y="0"/>
            <a:chExt cx="9177630" cy="12442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7655" cy="12442571"/>
            </a:xfrm>
            <a:custGeom>
              <a:avLst/>
              <a:gdLst/>
              <a:ahLst/>
              <a:cxnLst/>
              <a:rect r="r" b="b" t="t" l="l"/>
              <a:pathLst>
                <a:path h="12442571" w="9177655">
                  <a:moveTo>
                    <a:pt x="0" y="0"/>
                  </a:moveTo>
                  <a:lnTo>
                    <a:pt x="9177655" y="0"/>
                  </a:lnTo>
                  <a:lnTo>
                    <a:pt x="9177655" y="12442571"/>
                  </a:lnTo>
                  <a:lnTo>
                    <a:pt x="0" y="1244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9495" y="2936518"/>
            <a:ext cx="5133527" cy="5133527"/>
          </a:xfrm>
          <a:custGeom>
            <a:avLst/>
            <a:gdLst/>
            <a:ahLst/>
            <a:cxnLst/>
            <a:rect r="r" b="b" t="t" l="l"/>
            <a:pathLst>
              <a:path h="5133527" w="5133527">
                <a:moveTo>
                  <a:pt x="0" y="0"/>
                </a:moveTo>
                <a:lnTo>
                  <a:pt x="5133527" y="0"/>
                </a:lnTo>
                <a:lnTo>
                  <a:pt x="5133527" y="5133527"/>
                </a:lnTo>
                <a:lnTo>
                  <a:pt x="0" y="513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6276" y="2802669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8" y="0"/>
                </a:lnTo>
                <a:lnTo>
                  <a:pt x="1047998" y="1047998"/>
                </a:lnTo>
                <a:lnTo>
                  <a:pt x="0" y="1047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9366" y="2993062"/>
            <a:ext cx="580625" cy="696036"/>
            <a:chOff x="0" y="0"/>
            <a:chExt cx="774167" cy="9280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774167" cy="108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711491" y="7022259"/>
            <a:ext cx="2548804" cy="58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3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Description for</a:t>
            </a:r>
          </a:p>
          <a:p>
            <a:pPr algn="ctr">
              <a:lnSpc>
                <a:spcPts val="2352"/>
              </a:lnSpc>
            </a:pPr>
            <a:r>
              <a:rPr lang="en-US" sz="13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Sample 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1491" y="6552286"/>
            <a:ext cx="2548804" cy="40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0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Sample Text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503176" y="254146"/>
            <a:ext cx="2819400" cy="1584236"/>
            <a:chOff x="0" y="0"/>
            <a:chExt cx="3759200" cy="21123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59200" cy="2112264"/>
            </a:xfrm>
            <a:custGeom>
              <a:avLst/>
              <a:gdLst/>
              <a:ahLst/>
              <a:cxnLst/>
              <a:rect r="r" b="b" t="t" l="l"/>
              <a:pathLst>
                <a:path h="2112264" w="3759200">
                  <a:moveTo>
                    <a:pt x="0" y="0"/>
                  </a:moveTo>
                  <a:lnTo>
                    <a:pt x="3759200" y="0"/>
                  </a:lnTo>
                  <a:lnTo>
                    <a:pt x="3759200" y="2112264"/>
                  </a:lnTo>
                  <a:lnTo>
                    <a:pt x="0" y="2112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8695" t="0" r="-4059052" b="-91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937912" t="0" r="-198042" b="-2982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 rot="4320">
            <a:off x="1365599" y="2607697"/>
            <a:ext cx="15262660" cy="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6529004" y="2936518"/>
            <a:ext cx="5133527" cy="5133527"/>
          </a:xfrm>
          <a:custGeom>
            <a:avLst/>
            <a:gdLst/>
            <a:ahLst/>
            <a:cxnLst/>
            <a:rect r="r" b="b" t="t" l="l"/>
            <a:pathLst>
              <a:path h="5133527" w="5133527">
                <a:moveTo>
                  <a:pt x="0" y="0"/>
                </a:moveTo>
                <a:lnTo>
                  <a:pt x="5133527" y="0"/>
                </a:lnTo>
                <a:lnTo>
                  <a:pt x="5133527" y="5133527"/>
                </a:lnTo>
                <a:lnTo>
                  <a:pt x="0" y="513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822973" y="2802669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8" y="0"/>
                </a:lnTo>
                <a:lnTo>
                  <a:pt x="1047998" y="1047998"/>
                </a:lnTo>
                <a:lnTo>
                  <a:pt x="0" y="1047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056660" y="2993062"/>
            <a:ext cx="580625" cy="696036"/>
            <a:chOff x="0" y="0"/>
            <a:chExt cx="774167" cy="9280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52400"/>
              <a:ext cx="774167" cy="1080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2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565015" y="2936518"/>
            <a:ext cx="5133527" cy="5133527"/>
          </a:xfrm>
          <a:custGeom>
            <a:avLst/>
            <a:gdLst/>
            <a:ahLst/>
            <a:cxnLst/>
            <a:rect r="r" b="b" t="t" l="l"/>
            <a:pathLst>
              <a:path h="5133527" w="5133527">
                <a:moveTo>
                  <a:pt x="0" y="0"/>
                </a:moveTo>
                <a:lnTo>
                  <a:pt x="5133527" y="0"/>
                </a:lnTo>
                <a:lnTo>
                  <a:pt x="5133527" y="5133527"/>
                </a:lnTo>
                <a:lnTo>
                  <a:pt x="0" y="513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771796" y="2802669"/>
            <a:ext cx="1047998" cy="1047998"/>
          </a:xfrm>
          <a:custGeom>
            <a:avLst/>
            <a:gdLst/>
            <a:ahLst/>
            <a:cxnLst/>
            <a:rect r="r" b="b" t="t" l="l"/>
            <a:pathLst>
              <a:path h="1047998" w="1047998">
                <a:moveTo>
                  <a:pt x="0" y="0"/>
                </a:moveTo>
                <a:lnTo>
                  <a:pt x="1047998" y="0"/>
                </a:lnTo>
                <a:lnTo>
                  <a:pt x="1047998" y="1047998"/>
                </a:lnTo>
                <a:lnTo>
                  <a:pt x="0" y="1047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969983" y="2993062"/>
            <a:ext cx="580625" cy="696036"/>
            <a:chOff x="0" y="0"/>
            <a:chExt cx="774167" cy="928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74192" cy="928033"/>
            </a:xfrm>
            <a:custGeom>
              <a:avLst/>
              <a:gdLst/>
              <a:ahLst/>
              <a:cxnLst/>
              <a:rect r="r" b="b" t="t" l="l"/>
              <a:pathLst>
                <a:path h="928033" w="774192">
                  <a:moveTo>
                    <a:pt x="0" y="0"/>
                  </a:moveTo>
                  <a:lnTo>
                    <a:pt x="774192" y="0"/>
                  </a:lnTo>
                  <a:lnTo>
                    <a:pt x="774192" y="928033"/>
                  </a:lnTo>
                  <a:lnTo>
                    <a:pt x="0" y="928033"/>
                  </a:lnTo>
                  <a:close/>
                </a:path>
              </a:pathLst>
            </a:custGeom>
            <a:solidFill>
              <a:srgbClr val="E047D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52400"/>
              <a:ext cx="774167" cy="108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299419" y="8526767"/>
            <a:ext cx="578785" cy="556358"/>
          </a:xfrm>
          <a:custGeom>
            <a:avLst/>
            <a:gdLst/>
            <a:ahLst/>
            <a:cxnLst/>
            <a:rect r="r" b="b" t="t" l="l"/>
            <a:pathLst>
              <a:path h="556358" w="578785">
                <a:moveTo>
                  <a:pt x="0" y="0"/>
                </a:moveTo>
                <a:lnTo>
                  <a:pt x="578786" y="0"/>
                </a:lnTo>
                <a:lnTo>
                  <a:pt x="578786" y="556357"/>
                </a:lnTo>
                <a:lnTo>
                  <a:pt x="0" y="556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75124" y="1219848"/>
            <a:ext cx="11787783" cy="10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5000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Current Limitations &amp; The Road Ahead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9694" y="5118534"/>
            <a:ext cx="4193130" cy="183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If a </a:t>
            </a: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scammer sends only one or two messages,</a:t>
            </a:r>
          </a:p>
          <a:p>
            <a:pPr algn="ctr">
              <a:lnSpc>
                <a:spcPts val="3716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intelligence extraction is limited.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9947" y="3841497"/>
            <a:ext cx="3852624" cy="46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b="true" sz="2400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</a:t>
            </a:r>
            <a:r>
              <a:rPr lang="en-US" b="true" sz="2400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ery Short Conversations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08214" y="5118534"/>
            <a:ext cx="3975108" cy="183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The </a:t>
            </a: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currently focuses on text-based scams.</a:t>
            </a:r>
          </a:p>
          <a:p>
            <a:pPr algn="ctr">
              <a:lnSpc>
                <a:spcPts val="3716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Voice calls and image-based fraud are future extensions.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5657" y="3745892"/>
            <a:ext cx="2980221" cy="46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b="true" sz="2400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</a:t>
            </a:r>
            <a:r>
              <a:rPr lang="en-US" b="true" sz="2400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on-Text Scams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96436" y="5118534"/>
            <a:ext cx="4270685" cy="183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If a </a:t>
            </a: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scammer sends only one or two messages,</a:t>
            </a:r>
          </a:p>
          <a:p>
            <a:pPr algn="ctr">
              <a:lnSpc>
                <a:spcPts val="3716"/>
              </a:lnSpc>
            </a:pPr>
            <a:r>
              <a:rPr lang="en-US" sz="221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intelligence extraction is limited.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20969" y="3768381"/>
            <a:ext cx="4021620" cy="96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b="true" sz="2399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Advanc</a:t>
            </a:r>
            <a:r>
              <a:rPr lang="en-US" b="true" sz="2399" u="sng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ed Bot-Detection Tricks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798396" y="8460570"/>
            <a:ext cx="11637416" cy="111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3E35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Our goal is not just to detect scams but to make scam attempts work against the scammer.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29860">
            <a:off x="-64760" y="1006945"/>
            <a:ext cx="7647356" cy="10367886"/>
            <a:chOff x="0" y="0"/>
            <a:chExt cx="10196474" cy="13823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96449" cy="13823823"/>
            </a:xfrm>
            <a:custGeom>
              <a:avLst/>
              <a:gdLst/>
              <a:ahLst/>
              <a:cxnLst/>
              <a:rect r="r" b="b" t="t" l="l"/>
              <a:pathLst>
                <a:path h="13823823" w="10196449">
                  <a:moveTo>
                    <a:pt x="0" y="0"/>
                  </a:moveTo>
                  <a:lnTo>
                    <a:pt x="10196449" y="0"/>
                  </a:lnTo>
                  <a:lnTo>
                    <a:pt x="10196449" y="13823823"/>
                  </a:lnTo>
                  <a:lnTo>
                    <a:pt x="0" y="13823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</a:blip>
              <a:stretch>
                <a:fillRect l="-14408" t="-33088" r="-109048" b="-2526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0830154" y="2435009"/>
            <a:ext cx="6360966" cy="8623859"/>
            <a:chOff x="0" y="0"/>
            <a:chExt cx="8481289" cy="11498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314" cy="11498453"/>
            </a:xfrm>
            <a:custGeom>
              <a:avLst/>
              <a:gdLst/>
              <a:ahLst/>
              <a:cxnLst/>
              <a:rect r="r" b="b" t="t" l="l"/>
              <a:pathLst>
                <a:path h="11498453" w="8481314">
                  <a:moveTo>
                    <a:pt x="0" y="0"/>
                  </a:moveTo>
                  <a:lnTo>
                    <a:pt x="8481314" y="0"/>
                  </a:lnTo>
                  <a:lnTo>
                    <a:pt x="8481314" y="11498453"/>
                  </a:lnTo>
                  <a:lnTo>
                    <a:pt x="0" y="1149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9" r="-109047" b="-252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3046980">
            <a:off x="4567304" y="-4958124"/>
            <a:ext cx="7902216" cy="10713406"/>
            <a:chOff x="0" y="0"/>
            <a:chExt cx="10536288" cy="14284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6301" cy="14284579"/>
            </a:xfrm>
            <a:custGeom>
              <a:avLst/>
              <a:gdLst/>
              <a:ahLst/>
              <a:cxnLst/>
              <a:rect r="r" b="b" t="t" l="l"/>
              <a:pathLst>
                <a:path h="14284579" w="10536301">
                  <a:moveTo>
                    <a:pt x="0" y="0"/>
                  </a:moveTo>
                  <a:lnTo>
                    <a:pt x="10536301" y="0"/>
                  </a:lnTo>
                  <a:lnTo>
                    <a:pt x="10536301" y="14284579"/>
                  </a:lnTo>
                  <a:lnTo>
                    <a:pt x="0" y="14284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14408" t="-33088" r="-109047" b="-2526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37148" y="0"/>
            <a:ext cx="6350852" cy="3860387"/>
            <a:chOff x="0" y="0"/>
            <a:chExt cx="8467802" cy="51471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67816" cy="5147183"/>
            </a:xfrm>
            <a:custGeom>
              <a:avLst/>
              <a:gdLst/>
              <a:ahLst/>
              <a:cxnLst/>
              <a:rect r="r" b="b" t="t" l="l"/>
              <a:pathLst>
                <a:path h="5147183" w="8467816">
                  <a:moveTo>
                    <a:pt x="0" y="0"/>
                  </a:moveTo>
                  <a:lnTo>
                    <a:pt x="8467816" y="0"/>
                  </a:lnTo>
                  <a:lnTo>
                    <a:pt x="8467816" y="5147183"/>
                  </a:lnTo>
                  <a:lnTo>
                    <a:pt x="0" y="514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88" t="0" r="-408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4467768" y="5458435"/>
            <a:ext cx="395145" cy="9333100"/>
            <a:chOff x="0" y="0"/>
            <a:chExt cx="526860" cy="124441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796" cy="12444095"/>
            </a:xfrm>
            <a:custGeom>
              <a:avLst/>
              <a:gdLst/>
              <a:ahLst/>
              <a:cxnLst/>
              <a:rect r="r" b="b" t="t" l="l"/>
              <a:pathLst>
                <a:path h="12444095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444095"/>
                  </a:lnTo>
                  <a:lnTo>
                    <a:pt x="0" y="1244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695" t="0" r="-4059052" b="-9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3531015" y="5554285"/>
            <a:ext cx="395145" cy="9141400"/>
            <a:chOff x="0" y="0"/>
            <a:chExt cx="526860" cy="121885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796" cy="12188571"/>
            </a:xfrm>
            <a:custGeom>
              <a:avLst/>
              <a:gdLst/>
              <a:ahLst/>
              <a:cxnLst/>
              <a:rect r="r" b="b" t="t" l="l"/>
              <a:pathLst>
                <a:path h="12188571" w="526796">
                  <a:moveTo>
                    <a:pt x="0" y="0"/>
                  </a:moveTo>
                  <a:lnTo>
                    <a:pt x="526796" y="0"/>
                  </a:lnTo>
                  <a:lnTo>
                    <a:pt x="526796" y="12188571"/>
                  </a:lnTo>
                  <a:lnTo>
                    <a:pt x="0" y="12188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37912" t="0" r="-198042" b="-2982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965017" y="7206872"/>
            <a:ext cx="15262648" cy="19180"/>
          </a:xfrm>
          <a:prstGeom prst="line">
            <a:avLst/>
          </a:prstGeom>
          <a:ln cap="rnd" w="9525">
            <a:solidFill>
              <a:srgbClr val="E047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83648" y="274996"/>
            <a:ext cx="3162595" cy="655596"/>
            <a:chOff x="0" y="0"/>
            <a:chExt cx="4216794" cy="8741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6781" cy="874141"/>
            </a:xfrm>
            <a:custGeom>
              <a:avLst/>
              <a:gdLst/>
              <a:ahLst/>
              <a:cxnLst/>
              <a:rect r="r" b="b" t="t" l="l"/>
              <a:pathLst>
                <a:path h="874141" w="4216781">
                  <a:moveTo>
                    <a:pt x="0" y="0"/>
                  </a:moveTo>
                  <a:lnTo>
                    <a:pt x="4216781" y="0"/>
                  </a:lnTo>
                  <a:lnTo>
                    <a:pt x="4216781" y="874141"/>
                  </a:lnTo>
                  <a:lnTo>
                    <a:pt x="0" y="87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655731" y="3991200"/>
            <a:ext cx="3021897" cy="30218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925" y="0"/>
                  </a:moveTo>
                  <a:lnTo>
                    <a:pt x="753875" y="0"/>
                  </a:lnTo>
                  <a:cubicBezTo>
                    <a:pt x="769503" y="0"/>
                    <a:pt x="784491" y="6208"/>
                    <a:pt x="795541" y="17259"/>
                  </a:cubicBezTo>
                  <a:cubicBezTo>
                    <a:pt x="806592" y="28309"/>
                    <a:pt x="812800" y="43297"/>
                    <a:pt x="812800" y="58925"/>
                  </a:cubicBezTo>
                  <a:lnTo>
                    <a:pt x="812800" y="753875"/>
                  </a:lnTo>
                  <a:cubicBezTo>
                    <a:pt x="812800" y="769503"/>
                    <a:pt x="806592" y="784491"/>
                    <a:pt x="795541" y="795541"/>
                  </a:cubicBezTo>
                  <a:cubicBezTo>
                    <a:pt x="784491" y="806592"/>
                    <a:pt x="769503" y="812800"/>
                    <a:pt x="753875" y="812800"/>
                  </a:cubicBezTo>
                  <a:lnTo>
                    <a:pt x="58925" y="812800"/>
                  </a:lnTo>
                  <a:cubicBezTo>
                    <a:pt x="43297" y="812800"/>
                    <a:pt x="28309" y="806592"/>
                    <a:pt x="17259" y="795541"/>
                  </a:cubicBezTo>
                  <a:cubicBezTo>
                    <a:pt x="6208" y="784491"/>
                    <a:pt x="0" y="769503"/>
                    <a:pt x="0" y="753875"/>
                  </a:cubicBezTo>
                  <a:lnTo>
                    <a:pt x="0" y="58925"/>
                  </a:lnTo>
                  <a:cubicBezTo>
                    <a:pt x="0" y="43297"/>
                    <a:pt x="6208" y="28309"/>
                    <a:pt x="17259" y="17259"/>
                  </a:cubicBezTo>
                  <a:cubicBezTo>
                    <a:pt x="28309" y="6208"/>
                    <a:pt x="43297" y="0"/>
                    <a:pt x="58925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658012">
            <a:off x="11704286" y="5907581"/>
            <a:ext cx="1721758" cy="566615"/>
          </a:xfrm>
          <a:custGeom>
            <a:avLst/>
            <a:gdLst/>
            <a:ahLst/>
            <a:cxnLst/>
            <a:rect r="r" b="b" t="t" l="l"/>
            <a:pathLst>
              <a:path h="566615" w="1721758">
                <a:moveTo>
                  <a:pt x="0" y="0"/>
                </a:moveTo>
                <a:lnTo>
                  <a:pt x="1721758" y="0"/>
                </a:lnTo>
                <a:lnTo>
                  <a:pt x="1721758" y="566615"/>
                </a:lnTo>
                <a:lnTo>
                  <a:pt x="0" y="566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5011" y="6296769"/>
            <a:ext cx="15106802" cy="71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3600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Submission by: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011" y="7453021"/>
            <a:ext cx="15106802" cy="173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2799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Vanshaj Garg</a:t>
            </a:r>
          </a:p>
          <a:p>
            <a:pPr algn="l">
              <a:lnSpc>
                <a:spcPts val="4701"/>
              </a:lnSpc>
            </a:pPr>
            <a:r>
              <a:rPr lang="en-US" sz="2799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Abhishek Rajput </a:t>
            </a:r>
          </a:p>
          <a:p>
            <a:pPr algn="l">
              <a:lnSpc>
                <a:spcPts val="4702"/>
              </a:lnSpc>
            </a:pPr>
            <a:r>
              <a:rPr lang="en-US" sz="2799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Abhay Raj Yadav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319" y="2157317"/>
            <a:ext cx="8682752" cy="23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  <a:spcBef>
                <a:spcPct val="0"/>
              </a:spcBef>
            </a:pPr>
            <a:r>
              <a:rPr lang="en-US" sz="3805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We already know scams are increasing.</a:t>
            </a:r>
          </a:p>
          <a:p>
            <a:pPr algn="l">
              <a:lnSpc>
                <a:spcPts val="6393"/>
              </a:lnSpc>
              <a:spcBef>
                <a:spcPct val="0"/>
              </a:spcBef>
            </a:pPr>
            <a:r>
              <a:rPr lang="en-US" sz="3805">
                <a:solidFill>
                  <a:srgbClr val="3E3582"/>
                </a:solidFill>
                <a:latin typeface="DM Sans"/>
                <a:ea typeface="DM Sans"/>
                <a:cs typeface="DM Sans"/>
                <a:sym typeface="DM Sans"/>
              </a:rPr>
              <a:t>The real question is ...</a:t>
            </a:r>
          </a:p>
          <a:p>
            <a:pPr algn="l">
              <a:lnSpc>
                <a:spcPts val="6393"/>
              </a:lnSpc>
              <a:spcBef>
                <a:spcPct val="0"/>
              </a:spcBef>
            </a:pPr>
            <a:r>
              <a:rPr lang="en-US" b="true" sz="3805">
                <a:solidFill>
                  <a:srgbClr val="3E3582"/>
                </a:solidFill>
                <a:latin typeface="DM Sans Bold"/>
                <a:ea typeface="DM Sans Bold"/>
                <a:cs typeface="DM Sans Bold"/>
                <a:sym typeface="DM Sans Bold"/>
              </a:rPr>
              <a:t>Are we learning from them?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21572" y="4972050"/>
            <a:ext cx="3089077" cy="74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  <a:spcBef>
                <a:spcPct val="0"/>
              </a:spcBef>
            </a:pPr>
            <a:r>
              <a:rPr lang="en-US" b="true" sz="3805">
                <a:solidFill>
                  <a:srgbClr val="E047D3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DAHBIXjZ1is</dc:identifier>
  <dcterms:modified xsi:type="dcterms:W3CDTF">2011-08-01T06:04:30Z</dcterms:modified>
  <cp:revision>1</cp:revision>
  <dc:title>Brats PPT || India AI Impact Buildathon</dc:title>
</cp:coreProperties>
</file>